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3" r:id="rId2"/>
    <p:sldId id="414" r:id="rId3"/>
    <p:sldId id="272" r:id="rId4"/>
    <p:sldId id="415" r:id="rId5"/>
    <p:sldId id="256" r:id="rId6"/>
    <p:sldId id="257" r:id="rId7"/>
    <p:sldId id="273" r:id="rId8"/>
    <p:sldId id="274" r:id="rId9"/>
    <p:sldId id="275" r:id="rId10"/>
    <p:sldId id="276" r:id="rId11"/>
    <p:sldId id="260" r:id="rId12"/>
    <p:sldId id="416" r:id="rId13"/>
    <p:sldId id="258" r:id="rId14"/>
    <p:sldId id="417" r:id="rId15"/>
    <p:sldId id="435" r:id="rId16"/>
    <p:sldId id="277" r:id="rId17"/>
    <p:sldId id="261" r:id="rId18"/>
    <p:sldId id="262" r:id="rId19"/>
    <p:sldId id="263" r:id="rId20"/>
    <p:sldId id="284" r:id="rId21"/>
    <p:sldId id="265" r:id="rId22"/>
    <p:sldId id="266" r:id="rId23"/>
    <p:sldId id="283" r:id="rId24"/>
    <p:sldId id="267" r:id="rId25"/>
    <p:sldId id="269" r:id="rId26"/>
    <p:sldId id="270" r:id="rId27"/>
    <p:sldId id="271" r:id="rId28"/>
    <p:sldId id="436" r:id="rId29"/>
    <p:sldId id="279" r:id="rId30"/>
    <p:sldId id="278" r:id="rId31"/>
    <p:sldId id="280" r:id="rId32"/>
    <p:sldId id="281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37" r:id="rId41"/>
    <p:sldId id="292" r:id="rId42"/>
    <p:sldId id="291" r:id="rId43"/>
    <p:sldId id="426" r:id="rId44"/>
    <p:sldId id="294" r:id="rId45"/>
    <p:sldId id="427" r:id="rId46"/>
    <p:sldId id="428" r:id="rId47"/>
    <p:sldId id="429" r:id="rId48"/>
    <p:sldId id="434" r:id="rId49"/>
    <p:sldId id="430" r:id="rId50"/>
    <p:sldId id="431" r:id="rId51"/>
    <p:sldId id="432" r:id="rId52"/>
    <p:sldId id="433" r:id="rId53"/>
    <p:sldId id="438" r:id="rId54"/>
    <p:sldId id="952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C6927-6BE2-780C-1A2D-BE39F95E0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C028CE-79F5-947E-49AF-B388FEFBB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B271B-B643-6DC0-ED61-0F75621F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F017F0-EEA8-5F35-154D-64BD84D0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FAF0A1-E4D9-372C-D11B-7D848608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68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E69E6-D101-8A08-7EFA-317C30F6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981DFA-0E99-4027-5095-0ADBA495A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28EA0-94FE-20C1-FFEA-E7479A61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609D85-FB58-1AC9-50AF-4AAE487F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86C196-2CCC-4045-5F30-6B8067E7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4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CBA814-437E-446C-8C49-01C18CE79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50FCA7-D97A-08A4-D024-2CD7E030C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89623E-972B-7FDF-EC25-A1417F6A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B03F8C-2BA1-B9FC-01E6-F486DDE7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44D86-32EF-347A-6DC8-8620848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7B78E-E75C-DB7D-986B-9D36627A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691BA5-8E7B-160E-8EF5-686381F4F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4B895E-3DE8-EB00-A8F7-AF1D1579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F8089-2912-BC5E-8DBA-1D18DA4C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76630-BA3B-7746-AD3D-FE411232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69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394CA-1CA9-7B28-84D1-CEB3532BE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22D960-05FD-72C1-90AB-93AC8FF11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0B3EAA-445D-B942-7A03-E07208B6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2DCF60-AE5C-C2D7-C391-9488E89E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AE2BA8-2F56-8F6B-9FF7-41952D9D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14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C9A97-7668-6061-57DE-13320BF9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5D199A-290D-9796-30ED-C6AB60FBA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D2EBB7-FB8C-BB89-1BB1-A0BFDB99B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B20778-DF37-863B-8218-293E408A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3793FE-8483-891B-7A4E-72327D51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9C9851-F124-6D1B-105D-6A87A60B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63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C3160-BB54-75C2-0D04-FB49DBCF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BB17F7-F3C2-7EF0-859A-9CC41A87D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3D5E53-507D-CD8A-5EC9-A088D88B8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DFB7C0-48C9-ADD4-4CE1-BD5B3FBEA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61D06A-9729-CD4A-553A-B8DEA81CD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5E94E4-6B8D-250B-EF31-A81B1291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E429BC-4637-90BB-C610-36E6BF3BC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A945CA-ECA3-512C-DDBB-108CB30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851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7AC2C-5934-1E7E-A3D1-C36E5A1B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1E7306-B346-BD2C-EEE9-C9802D81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3A0523-65C2-B051-9331-E5556BB9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BB9A0F-762A-D985-391B-8CE4295B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14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42180F-EC94-F2DA-22C6-21D00843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78894A-2BCE-4D6D-EA72-357394F3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83B85A-27C7-44C2-722A-62B6B717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87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DBC07-C962-A918-C34B-34C58220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B68068-B471-16E2-E28B-AD5336C5E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C8A577-321D-5E8E-9168-A2CF9983A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017691-2D7C-186E-CA04-06ED0E29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D03CF6-9209-4357-3A66-2C2DDE30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F846C1-09D1-0DDE-D214-007E77A8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95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BAE0-BD16-7279-D77B-E4AD69C2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BD3FBE-FA67-5C2A-264C-5FF0E7EEC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B9B097-4905-192C-C05F-5DD7C1B33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CCB761-DE79-32E9-51FF-DF1F003E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33561A-AC62-6A4E-FE92-B9A78DF2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A490C2-031E-4D37-DB49-CFD68B55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2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9EC5E6-1A9B-48B3-A35B-22BC892EA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1B7E9A-6ABE-4DFE-B949-0B236CA9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39F615-097E-313C-FE67-799BB82D3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CC889-20AB-4433-9B8A-382637EF167B}" type="datetimeFigureOut">
              <a:rPr lang="zh-CN" altLang="en-US" smtClean="0"/>
              <a:t>2023-05-27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D06D8-2846-08DF-DC18-765207857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0D2CB8-DA33-DD91-34A3-E50881FB9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CDD88-BA89-4984-802C-92ECF7A4F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55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295215EF-3CBC-4710-B012-4A2768D0A7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268761"/>
            <a:ext cx="9144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7200" b="1" dirty="0">
                <a:solidFill>
                  <a:srgbClr val="0070C0"/>
                </a:solidFill>
              </a:rPr>
              <a:t>《</a:t>
            </a:r>
            <a:r>
              <a:rPr lang="zh-CN" altLang="en-US" sz="7200" b="1" dirty="0">
                <a:solidFill>
                  <a:srgbClr val="0070C0"/>
                </a:solidFill>
              </a:rPr>
              <a:t>计算机组成原理实验</a:t>
            </a:r>
            <a:r>
              <a:rPr lang="en-US" altLang="zh-CN" sz="7200" b="1" dirty="0">
                <a:solidFill>
                  <a:srgbClr val="0070C0"/>
                </a:solidFill>
              </a:rPr>
              <a:t>》</a:t>
            </a:r>
            <a:br>
              <a:rPr lang="en-US" altLang="zh-CN" b="1" dirty="0"/>
            </a:br>
            <a:r>
              <a:rPr lang="zh-CN" altLang="en-US" sz="4000" b="1" dirty="0">
                <a:solidFill>
                  <a:srgbClr val="0070C0"/>
                </a:solidFill>
              </a:rPr>
              <a:t>（第六次）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2DA7DAB7-E8C0-4043-8A20-FF892A4D1E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4748213"/>
            <a:ext cx="12192000" cy="17526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002060"/>
                </a:solidFill>
              </a:rPr>
              <a:t>厦门大学信息学院软件工程系  曾文华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</a:rPr>
              <a:t>2023</a:t>
            </a:r>
            <a:r>
              <a:rPr lang="zh-CN" altLang="en-US" sz="2800" b="1" dirty="0">
                <a:solidFill>
                  <a:srgbClr val="002060"/>
                </a:solidFill>
              </a:rPr>
              <a:t>年</a:t>
            </a:r>
            <a:r>
              <a:rPr lang="en-US" altLang="zh-CN" sz="2800" b="1" dirty="0">
                <a:solidFill>
                  <a:srgbClr val="002060"/>
                </a:solidFill>
              </a:rPr>
              <a:t>6</a:t>
            </a:r>
            <a:r>
              <a:rPr lang="zh-CN" altLang="en-US" sz="2800" b="1" dirty="0">
                <a:solidFill>
                  <a:srgbClr val="002060"/>
                </a:solidFill>
              </a:rPr>
              <a:t>月</a:t>
            </a:r>
            <a:r>
              <a:rPr lang="en-US" altLang="zh-CN" sz="2800" b="1" dirty="0">
                <a:solidFill>
                  <a:srgbClr val="002060"/>
                </a:solidFill>
              </a:rPr>
              <a:t>1</a:t>
            </a:r>
            <a:r>
              <a:rPr lang="zh-CN" altLang="en-US" sz="2800" b="1" dirty="0">
                <a:solidFill>
                  <a:srgbClr val="002060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9154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14423E-A666-65EC-86EA-19BB5940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763" y="0"/>
            <a:ext cx="435047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1F6875-7563-2E06-3669-B4E8D2C8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438" y="544881"/>
            <a:ext cx="721986" cy="59498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225714-FD09-F2F8-2DA1-C509B2BF57CF}"/>
              </a:ext>
            </a:extLst>
          </p:cNvPr>
          <p:cNvSpPr txBox="1"/>
          <p:nvPr/>
        </p:nvSpPr>
        <p:spPr>
          <a:xfrm>
            <a:off x="176820" y="250521"/>
            <a:ext cx="263886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④ 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MEM</a:t>
            </a:r>
            <a:r>
              <a:rPr lang="en-US" altLang="zh-CN" b="1" dirty="0"/>
              <a:t>/WB</a:t>
            </a:r>
            <a:r>
              <a:rPr lang="zh-CN" altLang="en-US" b="1" dirty="0"/>
              <a:t>流水寄存器</a:t>
            </a:r>
          </a:p>
        </p:txBody>
      </p:sp>
    </p:spTree>
    <p:extLst>
      <p:ext uri="{BB962C8B-B14F-4D97-AF65-F5344CB8AC3E}">
        <p14:creationId xmlns:p14="http://schemas.microsoft.com/office/powerpoint/2010/main" val="70304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A24D7E-BFD4-4F4A-73D7-AD5F543E75C2}"/>
              </a:ext>
            </a:extLst>
          </p:cNvPr>
          <p:cNvSpPr txBox="1"/>
          <p:nvPr/>
        </p:nvSpPr>
        <p:spPr>
          <a:xfrm>
            <a:off x="1125776" y="551031"/>
            <a:ext cx="3703007" cy="56757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/>
              <a:t>CTRL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EX.CTRL</a:t>
            </a:r>
            <a:r>
              <a:rPr lang="zh-CN" altLang="en-US" sz="1400" b="1" dirty="0"/>
              <a:t>）共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位：</a:t>
            </a:r>
            <a:endParaRPr lang="en-US" altLang="zh-CN" sz="1400" b="1" dirty="0"/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0-3：AluOP（运算器操作控制信号）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4：Syscall（</a:t>
            </a:r>
            <a:r>
              <a:rPr lang="en-US" altLang="zh-CN" sz="1100" b="1" dirty="0" err="1"/>
              <a:t>Syscall</a:t>
            </a:r>
            <a:r>
              <a:rPr lang="zh-CN" altLang="en-US" sz="1100" b="1" dirty="0"/>
              <a:t>指令译码信号）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5：RegDst（目的寄存器选择信号）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6：JAL（</a:t>
            </a:r>
            <a:r>
              <a:rPr lang="en-US" altLang="zh-CN" sz="1100" b="1" dirty="0"/>
              <a:t>JAL</a:t>
            </a:r>
            <a:r>
              <a:rPr lang="zh-CN" altLang="en-US" sz="1100" b="1" dirty="0"/>
              <a:t>指令译码信号）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7：RegWrite（寄存器写控制信号）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8：AluSrcB（</a:t>
            </a:r>
            <a:r>
              <a:rPr lang="en-US" altLang="zh-CN" sz="1100" b="1" dirty="0"/>
              <a:t>ALU</a:t>
            </a:r>
            <a:r>
              <a:rPr lang="zh-CN" altLang="en-US" sz="1100" b="1" dirty="0"/>
              <a:t>的</a:t>
            </a:r>
            <a:r>
              <a:rPr lang="en-US" altLang="zh-CN" sz="1100" b="1" dirty="0"/>
              <a:t>B</a:t>
            </a:r>
            <a:r>
              <a:rPr lang="zh-CN" altLang="en-US" sz="1100" b="1" dirty="0"/>
              <a:t>口选择控制信号）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9：MemWrite（存储器写控制信号）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10：MemToReg（存储器输出送寄存器控制信号）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11：Bne（不等则转的条件转移指令译码信号）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12：Beq（相等则转的条件转移指令译码信号）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13：SignedExt（符号扩展控制信号）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14：JR（</a:t>
            </a:r>
            <a:r>
              <a:rPr lang="en-US" altLang="zh-CN" sz="1100" b="1" dirty="0"/>
              <a:t>JR</a:t>
            </a:r>
            <a:r>
              <a:rPr lang="zh-CN" altLang="en-US" sz="1100" b="1" dirty="0"/>
              <a:t>指令译码信号）</a:t>
            </a:r>
          </a:p>
          <a:p>
            <a:pPr lvl="1">
              <a:lnSpc>
                <a:spcPct val="150000"/>
              </a:lnSpc>
            </a:pPr>
            <a:r>
              <a:rPr lang="zh-CN" altLang="en-US" sz="1100" b="1" dirty="0"/>
              <a:t>15：JMP（</a:t>
            </a:r>
            <a:r>
              <a:rPr lang="en-US" altLang="zh-CN" sz="1100" b="1" dirty="0"/>
              <a:t>JMP</a:t>
            </a:r>
            <a:r>
              <a:rPr lang="zh-CN" altLang="en-US" sz="1100" b="1" dirty="0"/>
              <a:t>指令译码信号）</a:t>
            </a:r>
            <a:endParaRPr lang="en-US" altLang="zh-CN" sz="11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/>
              <a:t>CTRL4</a:t>
            </a:r>
            <a:r>
              <a:rPr lang="zh-CN" altLang="en-US" sz="1400" b="1" dirty="0"/>
              <a:t>共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位（</a:t>
            </a:r>
            <a:r>
              <a:rPr lang="zh-CN" altLang="en-US" sz="1400" b="1" dirty="0">
                <a:solidFill>
                  <a:srgbClr val="FF0000"/>
                </a:solidFill>
              </a:rPr>
              <a:t>这里没有使用</a:t>
            </a:r>
            <a:r>
              <a:rPr lang="zh-CN" altLang="en-US" sz="1400" b="1" dirty="0"/>
              <a:t>）：</a:t>
            </a:r>
            <a:endParaRPr lang="en-US" altLang="zh-CN" sz="1400" b="1" dirty="0"/>
          </a:p>
          <a:p>
            <a:pPr lvl="1">
              <a:lnSpc>
                <a:spcPct val="150000"/>
              </a:lnSpc>
            </a:pPr>
            <a:r>
              <a:rPr lang="en-US" altLang="zh-CN" sz="1100" b="1" dirty="0"/>
              <a:t>0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XORI</a:t>
            </a:r>
            <a:r>
              <a:rPr lang="zh-CN" altLang="en-US" sz="1100" b="1" dirty="0"/>
              <a:t>（</a:t>
            </a:r>
            <a:r>
              <a:rPr lang="en-US" altLang="zh-CN" sz="1100" b="1" dirty="0"/>
              <a:t>XORI</a:t>
            </a:r>
            <a:r>
              <a:rPr lang="zh-CN" altLang="en-US" sz="1100" b="1" dirty="0"/>
              <a:t>指令译码信号）</a:t>
            </a:r>
            <a:endParaRPr lang="en-US" altLang="zh-CN" sz="1100" b="1" dirty="0"/>
          </a:p>
          <a:p>
            <a:pPr lvl="1">
              <a:lnSpc>
                <a:spcPct val="150000"/>
              </a:lnSpc>
            </a:pPr>
            <a:r>
              <a:rPr lang="en-US" altLang="zh-CN" sz="1100" b="1" dirty="0"/>
              <a:t>1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SRAV</a:t>
            </a:r>
            <a:r>
              <a:rPr lang="zh-CN" altLang="en-US" sz="1100" b="1" dirty="0"/>
              <a:t>（</a:t>
            </a:r>
            <a:r>
              <a:rPr lang="en-US" altLang="zh-CN" sz="1100" b="1" dirty="0"/>
              <a:t>SRAV</a:t>
            </a:r>
            <a:r>
              <a:rPr lang="zh-CN" altLang="en-US" sz="1100" b="1" dirty="0"/>
              <a:t>指令译码信号）</a:t>
            </a:r>
            <a:endParaRPr lang="en-US" altLang="zh-CN" sz="1100" b="1" dirty="0"/>
          </a:p>
          <a:p>
            <a:pPr lvl="1">
              <a:lnSpc>
                <a:spcPct val="150000"/>
              </a:lnSpc>
            </a:pPr>
            <a:r>
              <a:rPr lang="en-US" altLang="zh-CN" sz="1100" b="1" dirty="0"/>
              <a:t>2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LH</a:t>
            </a:r>
            <a:r>
              <a:rPr lang="zh-CN" altLang="en-US" sz="1100" b="1" dirty="0"/>
              <a:t>（</a:t>
            </a:r>
            <a:r>
              <a:rPr lang="en-US" altLang="zh-CN" sz="1100" b="1" dirty="0"/>
              <a:t>LH</a:t>
            </a:r>
            <a:r>
              <a:rPr lang="zh-CN" altLang="en-US" sz="1100" b="1" dirty="0"/>
              <a:t>指令译码信号）</a:t>
            </a:r>
            <a:endParaRPr lang="en-US" altLang="zh-CN" sz="1100" b="1" dirty="0"/>
          </a:p>
          <a:p>
            <a:pPr lvl="1">
              <a:lnSpc>
                <a:spcPct val="150000"/>
              </a:lnSpc>
            </a:pPr>
            <a:r>
              <a:rPr lang="en-US" altLang="zh-CN" sz="1100" b="1" dirty="0"/>
              <a:t>3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BLTZ</a:t>
            </a:r>
            <a:r>
              <a:rPr lang="zh-CN" altLang="en-US" sz="1100" b="1" dirty="0"/>
              <a:t>（</a:t>
            </a:r>
            <a:r>
              <a:rPr lang="en-US" altLang="zh-CN" sz="1100" b="1" dirty="0"/>
              <a:t>BLTZ</a:t>
            </a:r>
            <a:r>
              <a:rPr lang="zh-CN" altLang="en-US" sz="1100" b="1" dirty="0"/>
              <a:t>指令译码信号）</a:t>
            </a:r>
            <a:endParaRPr lang="zh-CN" altLang="en-US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75F305-34E1-F4AC-C248-F5482B87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624"/>
            <a:ext cx="4288185" cy="39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5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77CE144-E364-0A82-771A-EC466E8E8BC5}"/>
              </a:ext>
            </a:extLst>
          </p:cNvPr>
          <p:cNvSpPr txBox="1"/>
          <p:nvPr/>
        </p:nvSpPr>
        <p:spPr>
          <a:xfrm>
            <a:off x="271819" y="467335"/>
            <a:ext cx="6216668" cy="601966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数据通路中的其他信号：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IF.PC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IF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PC</a:t>
            </a:r>
            <a:r>
              <a:rPr lang="zh-CN" altLang="en-US" sz="1200" b="1" dirty="0"/>
              <a:t>值                      </a:t>
            </a:r>
            <a:r>
              <a:rPr lang="en-US" altLang="zh-CN" sz="1200" b="1" dirty="0"/>
              <a:t>	IF.IR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IF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IR</a:t>
            </a:r>
            <a:r>
              <a:rPr lang="zh-CN" altLang="en-US" sz="1200" b="1" dirty="0"/>
              <a:t>值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ID.PC</a:t>
            </a:r>
            <a:r>
              <a:rPr lang="zh-CN" altLang="en-US" sz="1200" b="1" dirty="0"/>
              <a:t> ：</a:t>
            </a:r>
            <a:r>
              <a:rPr lang="en-US" altLang="zh-CN" sz="1200" b="1" dirty="0"/>
              <a:t>ID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PC</a:t>
            </a:r>
            <a:r>
              <a:rPr lang="zh-CN" altLang="en-US" sz="1200" b="1" dirty="0"/>
              <a:t>值</a:t>
            </a:r>
            <a:r>
              <a:rPr lang="en-US" altLang="zh-CN" sz="1200" b="1" dirty="0"/>
              <a:t>		ID.IR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ID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IR</a:t>
            </a:r>
            <a:r>
              <a:rPr lang="zh-CN" altLang="en-US" sz="1200" b="1" dirty="0"/>
              <a:t>值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EX.PC</a:t>
            </a:r>
            <a:r>
              <a:rPr lang="zh-CN" altLang="en-US" sz="1200" b="1" dirty="0"/>
              <a:t> ：</a:t>
            </a:r>
            <a:r>
              <a:rPr lang="en-US" altLang="zh-CN" sz="1200" b="1" dirty="0"/>
              <a:t>EX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PC</a:t>
            </a:r>
            <a:r>
              <a:rPr lang="zh-CN" altLang="en-US" sz="1200" b="1" dirty="0"/>
              <a:t>值</a:t>
            </a:r>
            <a:r>
              <a:rPr lang="en-US" altLang="zh-CN" sz="1200" b="1" dirty="0"/>
              <a:t>		EX.IR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EX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IR</a:t>
            </a:r>
            <a:r>
              <a:rPr lang="zh-CN" altLang="en-US" sz="1200" b="1" dirty="0"/>
              <a:t>值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MEM.PC</a:t>
            </a:r>
            <a:r>
              <a:rPr lang="zh-CN" altLang="en-US" sz="1200" b="1" dirty="0"/>
              <a:t> ：</a:t>
            </a:r>
            <a:r>
              <a:rPr lang="en-US" altLang="zh-CN" sz="1200" b="1" dirty="0"/>
              <a:t>MEM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PC</a:t>
            </a:r>
            <a:r>
              <a:rPr lang="zh-CN" altLang="en-US" sz="1200" b="1" dirty="0"/>
              <a:t>值</a:t>
            </a:r>
            <a:r>
              <a:rPr lang="en-US" altLang="zh-CN" sz="1200" b="1" dirty="0"/>
              <a:t>		MEM.IR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MEM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IR</a:t>
            </a:r>
            <a:r>
              <a:rPr lang="zh-CN" altLang="en-US" sz="1200" b="1" dirty="0"/>
              <a:t>值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WB.PC</a:t>
            </a:r>
            <a:r>
              <a:rPr lang="zh-CN" altLang="en-US" sz="1200" b="1" dirty="0"/>
              <a:t> ：</a:t>
            </a:r>
            <a:r>
              <a:rPr lang="en-US" altLang="zh-CN" sz="1200" b="1" dirty="0"/>
              <a:t>WB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PC</a:t>
            </a:r>
            <a:r>
              <a:rPr lang="zh-CN" altLang="en-US" sz="1200" b="1" dirty="0"/>
              <a:t>值</a:t>
            </a:r>
            <a:r>
              <a:rPr lang="en-US" altLang="zh-CN" sz="1200" b="1" dirty="0"/>
              <a:t>		WB.IR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WB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IR</a:t>
            </a:r>
            <a:r>
              <a:rPr lang="zh-CN" altLang="en-US" sz="1200" b="1" dirty="0"/>
              <a:t>值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EX.BRANCH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 EX</a:t>
            </a:r>
            <a:r>
              <a:rPr lang="zh-CN" altLang="en-US" sz="1200" b="1" dirty="0"/>
              <a:t>段的条件分支控制信号（包括</a:t>
            </a:r>
            <a:r>
              <a:rPr lang="en-US" altLang="zh-CN" sz="1200" b="1" dirty="0" err="1"/>
              <a:t>Beq</a:t>
            </a:r>
            <a:r>
              <a:rPr lang="zh-CN" altLang="en-US" sz="1200" b="1" dirty="0"/>
              <a:t>和</a:t>
            </a:r>
            <a:r>
              <a:rPr lang="en-US" altLang="zh-CN" sz="1200" b="1" dirty="0" err="1"/>
              <a:t>Bne</a:t>
            </a:r>
            <a:r>
              <a:rPr lang="zh-CN" altLang="en-US" sz="1200" b="1" dirty="0"/>
              <a:t>指令）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EX.JMP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EX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JMP</a:t>
            </a:r>
            <a:r>
              <a:rPr lang="zh-CN" altLang="en-US" sz="1200" b="1" dirty="0"/>
              <a:t>控制信号（对应</a:t>
            </a:r>
            <a:r>
              <a:rPr lang="en-US" altLang="zh-CN" sz="1200" b="1" dirty="0"/>
              <a:t>JMP</a:t>
            </a:r>
            <a:r>
              <a:rPr lang="zh-CN" altLang="en-US" sz="1200" b="1" dirty="0"/>
              <a:t>指令）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EX.JR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EX</a:t>
            </a:r>
            <a:r>
              <a:rPr lang="zh-CN" altLang="en-US" sz="1200" b="1" dirty="0"/>
              <a:t>段的</a:t>
            </a:r>
            <a:r>
              <a:rPr lang="en-US" altLang="zh-CN" sz="1200" b="1" dirty="0"/>
              <a:t>JR</a:t>
            </a:r>
            <a:r>
              <a:rPr lang="zh-CN" altLang="en-US" sz="1200" b="1" dirty="0"/>
              <a:t>控制信号（对应</a:t>
            </a:r>
            <a:r>
              <a:rPr lang="en-US" altLang="zh-CN" sz="1200" b="1" dirty="0"/>
              <a:t>JR</a:t>
            </a:r>
            <a:r>
              <a:rPr lang="zh-CN" altLang="en-US" sz="1200" b="1" dirty="0"/>
              <a:t>指令）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 err="1"/>
              <a:t>MemWrite</a:t>
            </a:r>
            <a:r>
              <a:rPr lang="zh-CN" altLang="en-US" sz="1200" b="1" dirty="0"/>
              <a:t>：存储器写控制信号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 err="1"/>
              <a:t>MDin</a:t>
            </a:r>
            <a:r>
              <a:rPr lang="zh-CN" altLang="en-US" sz="1200" b="1" dirty="0"/>
              <a:t>：数据存储器写入数据（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位）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 err="1"/>
              <a:t>RDin</a:t>
            </a:r>
            <a:r>
              <a:rPr lang="zh-CN" altLang="en-US" sz="1200" b="1" dirty="0"/>
              <a:t>：寄存器堆写入数据（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位）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 err="1"/>
              <a:t>euqal</a:t>
            </a:r>
            <a:r>
              <a:rPr lang="zh-CN" altLang="en-US" sz="1200" b="1" dirty="0"/>
              <a:t>：两个操作数相等时，</a:t>
            </a:r>
            <a:r>
              <a:rPr lang="en-US" altLang="zh-CN" sz="1200" b="1" dirty="0"/>
              <a:t>equal=1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Led</a:t>
            </a:r>
            <a:r>
              <a:rPr lang="zh-CN" altLang="en-US" sz="1200" b="1" dirty="0"/>
              <a:t>：当</a:t>
            </a:r>
            <a:r>
              <a:rPr lang="en-US" altLang="zh-CN" sz="1200" b="1" dirty="0" err="1"/>
              <a:t>Syscall</a:t>
            </a:r>
            <a:r>
              <a:rPr lang="zh-CN" altLang="en-US" sz="1200" b="1" dirty="0"/>
              <a:t>指令使用</a:t>
            </a:r>
            <a:r>
              <a:rPr lang="en-US" altLang="zh-CN" sz="1200" b="1" dirty="0"/>
              <a:t>34</a:t>
            </a:r>
            <a:r>
              <a:rPr lang="zh-CN" altLang="en-US" sz="1200" b="1" dirty="0"/>
              <a:t>号功能（</a:t>
            </a:r>
            <a:r>
              <a:rPr lang="en-US" altLang="zh-CN" sz="1200" b="1" dirty="0"/>
              <a:t>34=22H</a:t>
            </a:r>
            <a:r>
              <a:rPr lang="zh-CN" altLang="en-US" sz="1200" b="1" dirty="0"/>
              <a:t>）时，</a:t>
            </a:r>
            <a:r>
              <a:rPr lang="en-US" altLang="zh-CN" sz="1200" b="1" dirty="0"/>
              <a:t>Led=1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 err="1"/>
              <a:t>LedData</a:t>
            </a:r>
            <a:r>
              <a:rPr lang="zh-CN" altLang="en-US" sz="1200" b="1" dirty="0"/>
              <a:t>：当</a:t>
            </a:r>
            <a:r>
              <a:rPr lang="en-US" altLang="zh-CN" sz="1200" b="1" dirty="0"/>
              <a:t>Led=1</a:t>
            </a:r>
            <a:r>
              <a:rPr lang="zh-CN" altLang="en-US" sz="1200" b="1" dirty="0"/>
              <a:t>时，</a:t>
            </a:r>
            <a:r>
              <a:rPr lang="en-US" altLang="zh-CN" sz="1200" b="1" dirty="0" err="1"/>
              <a:t>LedData</a:t>
            </a:r>
            <a:r>
              <a:rPr lang="zh-CN" altLang="en-US" sz="1200" b="1" dirty="0"/>
              <a:t>为</a:t>
            </a:r>
            <a:r>
              <a:rPr lang="en-US" altLang="zh-CN" sz="1200" b="1" dirty="0"/>
              <a:t>a0</a:t>
            </a:r>
            <a:r>
              <a:rPr lang="zh-CN" altLang="en-US" sz="1200" b="1" dirty="0"/>
              <a:t>寄存器的值（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位），送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个数码管显示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CLK</a:t>
            </a:r>
            <a:r>
              <a:rPr lang="zh-CN" altLang="en-US" sz="1200" b="1" dirty="0"/>
              <a:t>：时钟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RST</a:t>
            </a:r>
            <a:r>
              <a:rPr lang="zh-CN" altLang="en-US" sz="1200" b="1" dirty="0"/>
              <a:t>：复位信号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/>
              <a:t>Go</a:t>
            </a:r>
            <a:r>
              <a:rPr lang="zh-CN" altLang="en-US" sz="1200" b="1" dirty="0"/>
              <a:t>：继续运行控制信号</a:t>
            </a:r>
            <a:endParaRPr lang="en-US" altLang="zh-CN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/>
              <a:t>总周期数：程序执行的总时钟周期数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D78D4D-2511-37CA-E995-D81E7E99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05" y="1910220"/>
            <a:ext cx="5197376" cy="31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9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938E4FE-57B1-E5FD-25F9-DB11F67D9A7E}"/>
              </a:ext>
            </a:extLst>
          </p:cNvPr>
          <p:cNvSpPr txBox="1"/>
          <p:nvPr/>
        </p:nvSpPr>
        <p:spPr>
          <a:xfrm>
            <a:off x="176820" y="250521"/>
            <a:ext cx="110799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测试程序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test.asm</a:t>
            </a:r>
            <a:endParaRPr lang="zh-CN" alt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7A76D1A-1444-FAB8-084F-BE6B8080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66" y="0"/>
            <a:ext cx="7732059" cy="6858000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C5BAD46-EA09-4F77-E5AC-2C6B1D6E57BB}"/>
              </a:ext>
            </a:extLst>
          </p:cNvPr>
          <p:cNvCxnSpPr>
            <a:cxnSpLocks/>
          </p:cNvCxnSpPr>
          <p:nvPr/>
        </p:nvCxnSpPr>
        <p:spPr>
          <a:xfrm>
            <a:off x="1622122" y="945717"/>
            <a:ext cx="4521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C724B60-96C7-89CC-F1D5-747F95AB7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421" y="1146061"/>
            <a:ext cx="2172003" cy="10002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A9FCD6-ED68-33EB-6D4E-B960BCE92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886" y="3387461"/>
            <a:ext cx="2217804" cy="13021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9E2EDAB-B549-8768-2997-B43B82D04172}"/>
              </a:ext>
            </a:extLst>
          </p:cNvPr>
          <p:cNvSpPr txBox="1"/>
          <p:nvPr/>
        </p:nvSpPr>
        <p:spPr>
          <a:xfrm>
            <a:off x="9587141" y="692785"/>
            <a:ext cx="1569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程序运行结果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51B745-AD4C-BA94-1C45-E848F21F8B50}"/>
              </a:ext>
            </a:extLst>
          </p:cNvPr>
          <p:cNvSpPr txBox="1"/>
          <p:nvPr/>
        </p:nvSpPr>
        <p:spPr>
          <a:xfrm>
            <a:off x="9400915" y="2687204"/>
            <a:ext cx="203132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数据存储器的内容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E0710D-CB73-45B2-B79B-B9CEEB81B190}"/>
              </a:ext>
            </a:extLst>
          </p:cNvPr>
          <p:cNvSpPr txBox="1"/>
          <p:nvPr/>
        </p:nvSpPr>
        <p:spPr>
          <a:xfrm>
            <a:off x="3709439" y="723562"/>
            <a:ext cx="27360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存放到存储器的</a:t>
            </a:r>
            <a:r>
              <a:rPr lang="en-US" altLang="zh-CN" sz="1400" b="1" dirty="0"/>
              <a:t>0,1,2,3</a:t>
            </a:r>
            <a:r>
              <a:rPr lang="zh-CN" altLang="en-US" sz="1400" b="1" dirty="0"/>
              <a:t>号单元中</a:t>
            </a:r>
          </a:p>
        </p:txBody>
      </p:sp>
    </p:spTree>
    <p:extLst>
      <p:ext uri="{BB962C8B-B14F-4D97-AF65-F5344CB8AC3E}">
        <p14:creationId xmlns:p14="http://schemas.microsoft.com/office/powerpoint/2010/main" val="2575585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684512-5714-3E38-3E85-4B18EE4B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070"/>
            <a:ext cx="12192000" cy="10443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1E0936-AF9D-1A50-AECF-B1D1E1B88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3720"/>
            <a:ext cx="12192000" cy="10574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435591-1E68-4B51-4E98-5B1EF8E74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3036"/>
            <a:ext cx="12192000" cy="10650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C5911BE-2CD4-61B5-E51C-AD7FAF7E9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27655"/>
            <a:ext cx="12192000" cy="100139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8F9CA1-987D-DE7B-8799-04062D278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15354"/>
            <a:ext cx="12192000" cy="103311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8ECB1BE-BF67-6FFA-DE0B-9BEEB1C1D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025" y="2150023"/>
            <a:ext cx="719744" cy="338896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6BEBF50-C2E3-4ACA-BEF8-DBE21FCE422C}"/>
              </a:ext>
            </a:extLst>
          </p:cNvPr>
          <p:cNvCxnSpPr/>
          <p:nvPr/>
        </p:nvCxnSpPr>
        <p:spPr>
          <a:xfrm flipV="1">
            <a:off x="3244241" y="1154725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3729CE7-3751-B8E3-A0B0-80E965A47456}"/>
              </a:ext>
            </a:extLst>
          </p:cNvPr>
          <p:cNvCxnSpPr/>
          <p:nvPr/>
        </p:nvCxnSpPr>
        <p:spPr>
          <a:xfrm flipV="1">
            <a:off x="3233803" y="2472043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B389C13-9B99-6A8C-9498-A1C2C402CB6F}"/>
              </a:ext>
            </a:extLst>
          </p:cNvPr>
          <p:cNvCxnSpPr/>
          <p:nvPr/>
        </p:nvCxnSpPr>
        <p:spPr>
          <a:xfrm flipV="1">
            <a:off x="3244241" y="3965956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89AC0A-96C3-38E4-FF2B-8EBC74760CC1}"/>
              </a:ext>
            </a:extLst>
          </p:cNvPr>
          <p:cNvCxnSpPr/>
          <p:nvPr/>
        </p:nvCxnSpPr>
        <p:spPr>
          <a:xfrm flipV="1">
            <a:off x="3233803" y="5283274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69D81D2-575B-8E00-71FA-8D7023E6BFB7}"/>
              </a:ext>
            </a:extLst>
          </p:cNvPr>
          <p:cNvCxnSpPr/>
          <p:nvPr/>
        </p:nvCxnSpPr>
        <p:spPr>
          <a:xfrm flipV="1">
            <a:off x="3233803" y="6494396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71D5367-E504-D761-288D-0494A416D1F3}"/>
              </a:ext>
            </a:extLst>
          </p:cNvPr>
          <p:cNvCxnSpPr/>
          <p:nvPr/>
        </p:nvCxnSpPr>
        <p:spPr>
          <a:xfrm flipV="1">
            <a:off x="5440472" y="2472043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D22D293-E30B-EDB5-DDC0-9A1FAA6D284B}"/>
              </a:ext>
            </a:extLst>
          </p:cNvPr>
          <p:cNvCxnSpPr/>
          <p:nvPr/>
        </p:nvCxnSpPr>
        <p:spPr>
          <a:xfrm flipV="1">
            <a:off x="5450910" y="3965956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4D3F0D7-2C35-E007-3358-ABD95F9D870C}"/>
              </a:ext>
            </a:extLst>
          </p:cNvPr>
          <p:cNvCxnSpPr/>
          <p:nvPr/>
        </p:nvCxnSpPr>
        <p:spPr>
          <a:xfrm flipV="1">
            <a:off x="5440472" y="5283274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3ED60C4-92FA-BA56-A221-6019FB78A94B}"/>
              </a:ext>
            </a:extLst>
          </p:cNvPr>
          <p:cNvCxnSpPr/>
          <p:nvPr/>
        </p:nvCxnSpPr>
        <p:spPr>
          <a:xfrm flipV="1">
            <a:off x="5440472" y="6494396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9523EB8-7BE4-1D68-8DC9-55A5CBCED409}"/>
              </a:ext>
            </a:extLst>
          </p:cNvPr>
          <p:cNvCxnSpPr/>
          <p:nvPr/>
        </p:nvCxnSpPr>
        <p:spPr>
          <a:xfrm flipV="1">
            <a:off x="7382006" y="3946305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3A70D40-BE9F-1F10-1DE8-8A9EE972D9FF}"/>
              </a:ext>
            </a:extLst>
          </p:cNvPr>
          <p:cNvCxnSpPr/>
          <p:nvPr/>
        </p:nvCxnSpPr>
        <p:spPr>
          <a:xfrm flipV="1">
            <a:off x="7371568" y="5263623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B621832-0CF5-A2A9-570B-88546D8F64FA}"/>
              </a:ext>
            </a:extLst>
          </p:cNvPr>
          <p:cNvCxnSpPr/>
          <p:nvPr/>
        </p:nvCxnSpPr>
        <p:spPr>
          <a:xfrm flipV="1">
            <a:off x="7371568" y="6474745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16A88A4-7E5F-B105-0D27-9B38C28C2268}"/>
              </a:ext>
            </a:extLst>
          </p:cNvPr>
          <p:cNvCxnSpPr/>
          <p:nvPr/>
        </p:nvCxnSpPr>
        <p:spPr>
          <a:xfrm flipV="1">
            <a:off x="9534396" y="5263623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1F7006A-9F63-627D-DCB7-2CE0BE6069FE}"/>
              </a:ext>
            </a:extLst>
          </p:cNvPr>
          <p:cNvCxnSpPr/>
          <p:nvPr/>
        </p:nvCxnSpPr>
        <p:spPr>
          <a:xfrm flipV="1">
            <a:off x="9534396" y="6474745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9DDFCC5-8B42-928A-9442-6C2B33BD567A}"/>
              </a:ext>
            </a:extLst>
          </p:cNvPr>
          <p:cNvCxnSpPr/>
          <p:nvPr/>
        </p:nvCxnSpPr>
        <p:spPr>
          <a:xfrm flipV="1">
            <a:off x="11753591" y="6511898"/>
            <a:ext cx="0" cy="26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7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C97958-9572-43F9-F128-C6C67B2C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596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要求：</a:t>
            </a:r>
            <a:endParaRPr lang="en-US" altLang="zh-CN" sz="2000" b="1" dirty="0"/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）在理想流水线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处理器的数据通路上运行测试程序</a:t>
            </a:r>
            <a:r>
              <a:rPr lang="en-US" altLang="zh-CN" sz="1800" b="1" dirty="0" err="1">
                <a:solidFill>
                  <a:srgbClr val="FF0000"/>
                </a:solidFill>
              </a:rPr>
              <a:t>test.hex</a:t>
            </a:r>
            <a:r>
              <a:rPr lang="en-US" altLang="zh-CN" sz="1800" b="1" dirty="0">
                <a:solidFill>
                  <a:srgbClr val="FF0000"/>
                </a:solidFill>
              </a:rPr>
              <a:t> </a:t>
            </a:r>
          </a:p>
          <a:p>
            <a:pPr lvl="1"/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）分析理想流水线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</a:t>
            </a:r>
            <a:r>
              <a:rPr lang="zh-CN" altLang="en-US" sz="1800" b="1" dirty="0">
                <a:solidFill>
                  <a:srgbClr val="FF0000"/>
                </a:solidFill>
              </a:rPr>
              <a:t>数据通路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）分析理想流水线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</a:t>
            </a:r>
            <a:r>
              <a:rPr lang="en-US" altLang="zh-CN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</a:rPr>
              <a:t>个流水寄存器电路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IF/ID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ID/EX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EX/MEM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MEM/WB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1"/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4112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6C4D9-014E-8A7F-CA26-E562EBDD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/>
              <a:t>2</a:t>
            </a:r>
            <a:r>
              <a:rPr lang="zh-CN" altLang="en-US" b="1" dirty="0"/>
              <a:t>、气泡流水线</a:t>
            </a:r>
            <a:r>
              <a:rPr lang="en-US" altLang="zh-CN" b="1" dirty="0"/>
              <a:t>MIPS</a:t>
            </a:r>
            <a:r>
              <a:rPr lang="zh-CN" altLang="en-US" b="1" dirty="0"/>
              <a:t>处理器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750C6-907C-E0AA-3B87-61644D94A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b="1" dirty="0"/>
              <a:t>前面的理想流水线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处理器存在：</a:t>
            </a:r>
            <a:endParaRPr lang="en-US" altLang="zh-CN" sz="1800" b="1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1600" b="1" dirty="0"/>
              <a:t>控制冲突（分支冲突）</a:t>
            </a:r>
            <a:endParaRPr lang="en-US" altLang="zh-CN" sz="1600" b="1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sz="1600" b="1" dirty="0"/>
              <a:t>数据冲突</a:t>
            </a:r>
            <a:endParaRPr lang="en-US" altLang="zh-CN" sz="16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通过在前面的理想流水线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处理器上，增加</a:t>
            </a:r>
            <a:r>
              <a:rPr lang="zh-CN" altLang="en-US" sz="1800" b="1" dirty="0">
                <a:solidFill>
                  <a:srgbClr val="FF0000"/>
                </a:solidFill>
              </a:rPr>
              <a:t>数据相关检测电路</a:t>
            </a:r>
            <a:r>
              <a:rPr lang="zh-CN" altLang="en-US" sz="1800" b="1" dirty="0"/>
              <a:t>以及相应的</a:t>
            </a:r>
            <a:r>
              <a:rPr lang="zh-CN" altLang="en-US" sz="1800" b="1" dirty="0">
                <a:solidFill>
                  <a:srgbClr val="FF0000"/>
                </a:solidFill>
              </a:rPr>
              <a:t>控制信号</a:t>
            </a:r>
            <a:r>
              <a:rPr lang="zh-CN" altLang="en-US" sz="1800" b="1" dirty="0"/>
              <a:t>，就可以解决数据冲突和控制冲突（分支冲突）。</a:t>
            </a:r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9BDD88-5DA5-7EA3-EB3F-4CB3A669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8" y="5045320"/>
            <a:ext cx="6405398" cy="13270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BDA338-86FA-3AC3-9A1A-8125E64973B0}"/>
              </a:ext>
            </a:extLst>
          </p:cNvPr>
          <p:cNvSpPr txBox="1"/>
          <p:nvPr/>
        </p:nvSpPr>
        <p:spPr>
          <a:xfrm>
            <a:off x="2455412" y="4423854"/>
            <a:ext cx="249299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气泡流水线的控制信号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D19BF6-1E2D-BF58-2F0B-7BC4726FE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830" y="5358007"/>
            <a:ext cx="3721328" cy="70168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0455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640C71-40A8-A037-AFA2-277083C7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801" y="0"/>
            <a:ext cx="6926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83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420208-FC40-093D-B9D3-40D4C46B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12" y="0"/>
            <a:ext cx="9694375" cy="6858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3902651-73AA-CEF8-C31D-1A5E2AB4F9EF}"/>
              </a:ext>
            </a:extLst>
          </p:cNvPr>
          <p:cNvGrpSpPr/>
          <p:nvPr/>
        </p:nvGrpSpPr>
        <p:grpSpPr>
          <a:xfrm>
            <a:off x="175365" y="1325205"/>
            <a:ext cx="1866611" cy="917397"/>
            <a:chOff x="175365" y="1325205"/>
            <a:chExt cx="1866611" cy="91739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0494A03-5114-019D-14B2-89CB477EE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365" y="1325205"/>
              <a:ext cx="1866611" cy="9173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EDE248D-4B7B-45CF-E09D-955D2C038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4659" y="1325205"/>
              <a:ext cx="657317" cy="2048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80B955ED-EB4F-32F5-B617-1AA30415D4C7}"/>
              </a:ext>
            </a:extLst>
          </p:cNvPr>
          <p:cNvSpPr/>
          <p:nvPr/>
        </p:nvSpPr>
        <p:spPr>
          <a:xfrm>
            <a:off x="2605415" y="1478070"/>
            <a:ext cx="1164920" cy="463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70D81E4-2B21-5884-7F20-FAFA79F0407B}"/>
              </a:ext>
            </a:extLst>
          </p:cNvPr>
          <p:cNvCxnSpPr/>
          <p:nvPr/>
        </p:nvCxnSpPr>
        <p:spPr>
          <a:xfrm flipH="1">
            <a:off x="2041976" y="1716066"/>
            <a:ext cx="5634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2C14FB8-8C95-7555-8505-AD301F007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164" y="106594"/>
            <a:ext cx="1822836" cy="1423427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FE6869E5-51AA-1EA6-9692-6B4CAEA2EFB2}"/>
              </a:ext>
            </a:extLst>
          </p:cNvPr>
          <p:cNvSpPr/>
          <p:nvPr/>
        </p:nvSpPr>
        <p:spPr>
          <a:xfrm>
            <a:off x="5444642" y="534445"/>
            <a:ext cx="1164920" cy="790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5E24CAF-E423-36BC-F475-E69DD92B417F}"/>
              </a:ext>
            </a:extLst>
          </p:cNvPr>
          <p:cNvCxnSpPr/>
          <p:nvPr/>
        </p:nvCxnSpPr>
        <p:spPr>
          <a:xfrm>
            <a:off x="6663847" y="945715"/>
            <a:ext cx="38204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C2EA42A-1855-C292-FCEB-E30DDACC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6" y="6124512"/>
            <a:ext cx="1438753" cy="5330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2F8EAFF4-C7FD-F145-631C-0C9BD3B8E7A6}"/>
              </a:ext>
            </a:extLst>
          </p:cNvPr>
          <p:cNvSpPr/>
          <p:nvPr/>
        </p:nvSpPr>
        <p:spPr>
          <a:xfrm>
            <a:off x="2607503" y="4448821"/>
            <a:ext cx="1164920" cy="3361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1072A90-E131-EF5F-9A60-F81454A76132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 flipH="1">
            <a:off x="801123" y="4616882"/>
            <a:ext cx="1806380" cy="1507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B2AFA935-8553-B088-F0B3-55F8A6FB69CA}"/>
              </a:ext>
            </a:extLst>
          </p:cNvPr>
          <p:cNvSpPr/>
          <p:nvPr/>
        </p:nvSpPr>
        <p:spPr>
          <a:xfrm>
            <a:off x="1068892" y="2428647"/>
            <a:ext cx="1649255" cy="16086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772D325-DB8C-8DBA-49B1-5433111DD5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844" y="6244551"/>
            <a:ext cx="973701" cy="41302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635FE5B-F4E6-8FD8-9F7A-279DDADCB247}"/>
              </a:ext>
            </a:extLst>
          </p:cNvPr>
          <p:cNvCxnSpPr/>
          <p:nvPr/>
        </p:nvCxnSpPr>
        <p:spPr>
          <a:xfrm>
            <a:off x="1296444" y="6488482"/>
            <a:ext cx="5135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6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230069-D4E4-760A-1AA5-832BE7E25505}"/>
              </a:ext>
            </a:extLst>
          </p:cNvPr>
          <p:cNvSpPr txBox="1"/>
          <p:nvPr/>
        </p:nvSpPr>
        <p:spPr>
          <a:xfrm>
            <a:off x="176820" y="250521"/>
            <a:ext cx="203132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数据相关检测电路</a:t>
            </a:r>
            <a:endParaRPr lang="zh-CN" altLang="en-US" b="1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C360DEA-DDC0-3108-8144-B6316BAD1EA5}"/>
              </a:ext>
            </a:extLst>
          </p:cNvPr>
          <p:cNvGrpSpPr/>
          <p:nvPr/>
        </p:nvGrpSpPr>
        <p:grpSpPr>
          <a:xfrm>
            <a:off x="354548" y="2580361"/>
            <a:ext cx="1853597" cy="2035421"/>
            <a:chOff x="354548" y="2580361"/>
            <a:chExt cx="1853597" cy="20354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5C6618F-6BF1-C019-892B-10A88C4E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548" y="2580361"/>
              <a:ext cx="1853597" cy="203542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3205169-125A-3DAE-1414-4CB87FEAA380}"/>
                </a:ext>
              </a:extLst>
            </p:cNvPr>
            <p:cNvSpPr txBox="1"/>
            <p:nvPr/>
          </p:nvSpPr>
          <p:spPr>
            <a:xfrm>
              <a:off x="1075256" y="2859231"/>
              <a:ext cx="45991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数据相关检测</a:t>
              </a:r>
              <a:endParaRPr lang="zh-CN" altLang="en-US" sz="1400" b="1" dirty="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2780D8E-996C-ED13-E8DB-C1AEA8EA1E7C}"/>
              </a:ext>
            </a:extLst>
          </p:cNvPr>
          <p:cNvSpPr txBox="1"/>
          <p:nvPr/>
        </p:nvSpPr>
        <p:spPr>
          <a:xfrm>
            <a:off x="7772400" y="285574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/>
              <a:t>RsUsed</a:t>
            </a:r>
            <a:endParaRPr lang="zh-CN" altLang="en-US" sz="1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D29329-C96D-D6B6-5060-67FEF3509D70}"/>
              </a:ext>
            </a:extLst>
          </p:cNvPr>
          <p:cNvSpPr txBox="1"/>
          <p:nvPr/>
        </p:nvSpPr>
        <p:spPr>
          <a:xfrm>
            <a:off x="7774488" y="3803550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/>
              <a:t>RtUsed</a:t>
            </a:r>
            <a:endParaRPr lang="zh-CN" altLang="en-US" sz="1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5623CF-3BB3-7854-F37A-B515CF748B38}"/>
              </a:ext>
            </a:extLst>
          </p:cNvPr>
          <p:cNvSpPr txBox="1"/>
          <p:nvPr/>
        </p:nvSpPr>
        <p:spPr>
          <a:xfrm>
            <a:off x="7924800" y="52800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rs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≠0</a:t>
            </a:r>
            <a:endParaRPr lang="zh-CN" altLang="en-US" sz="1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02AC3C-5A34-365D-47C8-9055DC9300CD}"/>
              </a:ext>
            </a:extLst>
          </p:cNvPr>
          <p:cNvSpPr txBox="1"/>
          <p:nvPr/>
        </p:nvSpPr>
        <p:spPr>
          <a:xfrm>
            <a:off x="7926888" y="6104159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rt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≠0</a:t>
            </a:r>
            <a:endParaRPr lang="zh-CN" altLang="en-US" sz="1400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F452711-91E8-5AB5-42FB-CB817DF251C2}"/>
              </a:ext>
            </a:extLst>
          </p:cNvPr>
          <p:cNvGrpSpPr/>
          <p:nvPr/>
        </p:nvGrpSpPr>
        <p:grpSpPr>
          <a:xfrm>
            <a:off x="2174812" y="0"/>
            <a:ext cx="9693599" cy="6858000"/>
            <a:chOff x="2174812" y="0"/>
            <a:chExt cx="9693599" cy="685800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94BEB5F-34B7-813E-E91E-E3F85A811DC8}"/>
                </a:ext>
              </a:extLst>
            </p:cNvPr>
            <p:cNvGrpSpPr/>
            <p:nvPr/>
          </p:nvGrpSpPr>
          <p:grpSpPr>
            <a:xfrm>
              <a:off x="2174812" y="0"/>
              <a:ext cx="8909637" cy="6858000"/>
              <a:chOff x="2174812" y="0"/>
              <a:chExt cx="8909637" cy="6858000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17C7C9C-3274-675E-B585-2558F36BA78B}"/>
                  </a:ext>
                </a:extLst>
              </p:cNvPr>
              <p:cNvGrpSpPr/>
              <p:nvPr/>
            </p:nvGrpSpPr>
            <p:grpSpPr>
              <a:xfrm>
                <a:off x="2174812" y="0"/>
                <a:ext cx="8909637" cy="6858000"/>
                <a:chOff x="2174812" y="0"/>
                <a:chExt cx="8909637" cy="6858000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99E8A52C-5BA5-F58C-9C94-044739D738F1}"/>
                    </a:ext>
                  </a:extLst>
                </p:cNvPr>
                <p:cNvGrpSpPr/>
                <p:nvPr/>
              </p:nvGrpSpPr>
              <p:grpSpPr>
                <a:xfrm>
                  <a:off x="2174812" y="0"/>
                  <a:ext cx="8669092" cy="6858000"/>
                  <a:chOff x="2174812" y="0"/>
                  <a:chExt cx="8669092" cy="6858000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10CAE87B-FF58-7F29-5332-8337418260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74812" y="0"/>
                    <a:ext cx="8669092" cy="6858000"/>
                  </a:xfrm>
                  <a:prstGeom prst="rect">
                    <a:avLst/>
                  </a:prstGeom>
                </p:spPr>
              </p:pic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FC51B755-C223-FA74-0451-FFF53E064E2E}"/>
                      </a:ext>
                    </a:extLst>
                  </p:cNvPr>
                  <p:cNvSpPr txBox="1"/>
                  <p:nvPr/>
                </p:nvSpPr>
                <p:spPr>
                  <a:xfrm>
                    <a:off x="3862201" y="392303"/>
                    <a:ext cx="3273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 err="1"/>
                      <a:t>rs</a:t>
                    </a:r>
                    <a:endParaRPr lang="zh-CN" altLang="en-US" sz="1400" b="1" dirty="0"/>
                  </a:p>
                </p:txBody>
              </p:sp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65257996-3883-C1B9-DCDD-75998329B8B4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552" y="4302503"/>
                    <a:ext cx="3145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/>
                      <a:t>rt</a:t>
                    </a:r>
                    <a:endParaRPr lang="zh-CN" altLang="en-US" sz="1400" b="1" dirty="0"/>
                  </a:p>
                </p:txBody>
              </p:sp>
            </p:grp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A40C154-5383-37B0-7244-42A70AC89D74}"/>
                    </a:ext>
                  </a:extLst>
                </p:cNvPr>
                <p:cNvSpPr txBox="1"/>
                <p:nvPr/>
              </p:nvSpPr>
              <p:spPr>
                <a:xfrm>
                  <a:off x="9864243" y="2724227"/>
                  <a:ext cx="12202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 err="1"/>
                    <a:t>DataHazzard</a:t>
                  </a:r>
                  <a:endParaRPr lang="zh-CN" altLang="en-US" sz="1400" b="1" dirty="0"/>
                </a:p>
              </p:txBody>
            </p: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E107F0-4793-3978-DAF3-1E85864E62B9}"/>
                  </a:ext>
                </a:extLst>
              </p:cNvPr>
              <p:cNvSpPr txBox="1"/>
              <p:nvPr/>
            </p:nvSpPr>
            <p:spPr>
              <a:xfrm>
                <a:off x="5967080" y="2886630"/>
                <a:ext cx="162369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1200" b="1" dirty="0" err="1"/>
                  <a:t>RsUsed</a:t>
                </a:r>
                <a:endParaRPr lang="en-US" altLang="zh-CN" sz="1200" b="1" dirty="0"/>
              </a:p>
              <a:p>
                <a:pPr lvl="1"/>
                <a:endParaRPr lang="en-US" altLang="zh-CN" sz="1200" b="1" dirty="0"/>
              </a:p>
              <a:p>
                <a:pPr lvl="1"/>
                <a:endParaRPr lang="en-US" altLang="zh-CN" sz="1200" b="1" dirty="0"/>
              </a:p>
              <a:p>
                <a:pPr lvl="1"/>
                <a:endParaRPr lang="en-US" altLang="zh-CN" sz="1200" b="1" dirty="0"/>
              </a:p>
              <a:p>
                <a:pPr lvl="1"/>
                <a:endParaRPr lang="en-US" altLang="zh-CN" sz="1200" b="1" dirty="0"/>
              </a:p>
              <a:p>
                <a:pPr lvl="1"/>
                <a:r>
                  <a:rPr lang="en-US" altLang="zh-CN" sz="1200" b="1" dirty="0" err="1"/>
                  <a:t>RtUsed</a:t>
                </a:r>
                <a:endParaRPr lang="zh-CN" altLang="en-US" sz="1200" b="1" dirty="0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00DE3E1-E992-0944-2138-0528DFFAEA45}"/>
                </a:ext>
              </a:extLst>
            </p:cNvPr>
            <p:cNvSpPr txBox="1"/>
            <p:nvPr/>
          </p:nvSpPr>
          <p:spPr>
            <a:xfrm>
              <a:off x="8129393" y="348951"/>
              <a:ext cx="3739018" cy="95410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800" b="1" dirty="0" err="1"/>
                <a:t>DataHazzard</a:t>
              </a:r>
              <a:r>
                <a:rPr lang="en-US" altLang="zh-CN" sz="800" b="1" dirty="0"/>
                <a:t> = </a:t>
              </a:r>
              <a:r>
                <a:rPr lang="en-US" altLang="zh-CN" sz="800" b="1" dirty="0" err="1"/>
                <a:t>RsUsed</a:t>
              </a:r>
              <a:r>
                <a:rPr lang="en-US" altLang="zh-CN" sz="800" b="1" dirty="0"/>
                <a:t> &amp; (rs</a:t>
              </a:r>
              <a:r>
                <a:rPr lang="en-US" altLang="zh-CN" sz="800" b="1" dirty="0">
                  <a:ea typeface="等线" panose="02010600030101010101" pitchFamily="2" charset="-122"/>
                </a:rPr>
                <a:t>≠0) &amp; </a:t>
              </a:r>
              <a:r>
                <a:rPr lang="en-US" altLang="zh-CN" sz="800" b="1" dirty="0" err="1">
                  <a:ea typeface="等线" panose="02010600030101010101" pitchFamily="2" charset="-122"/>
                </a:rPr>
                <a:t>EX.RegWrite</a:t>
              </a:r>
              <a:r>
                <a:rPr lang="en-US" altLang="zh-CN" sz="800" b="1" dirty="0">
                  <a:ea typeface="等线" panose="02010600030101010101" pitchFamily="2" charset="-122"/>
                </a:rPr>
                <a:t> &amp; (</a:t>
              </a:r>
              <a:r>
                <a:rPr lang="en-US" altLang="zh-CN" sz="800" b="1" dirty="0" err="1">
                  <a:ea typeface="等线" panose="02010600030101010101" pitchFamily="2" charset="-122"/>
                </a:rPr>
                <a:t>rs</a:t>
              </a:r>
              <a:r>
                <a:rPr lang="en-US" altLang="zh-CN" sz="800" b="1" dirty="0">
                  <a:ea typeface="等线" panose="02010600030101010101" pitchFamily="2" charset="-122"/>
                </a:rPr>
                <a:t>==</a:t>
              </a:r>
              <a:r>
                <a:rPr lang="en-US" altLang="zh-CN" sz="800" b="1" dirty="0" err="1">
                  <a:ea typeface="等线" panose="02010600030101010101" pitchFamily="2" charset="-122"/>
                </a:rPr>
                <a:t>EX.WriteReg</a:t>
              </a:r>
              <a:r>
                <a:rPr lang="en-US" altLang="zh-CN" sz="800" b="1" dirty="0">
                  <a:ea typeface="等线" panose="02010600030101010101" pitchFamily="2" charset="-122"/>
                </a:rPr>
                <a:t>#) </a:t>
              </a:r>
            </a:p>
            <a:p>
              <a:pPr eaLnBrk="1" hangingPunct="1"/>
              <a:endParaRPr lang="en-US" altLang="zh-CN" sz="800" b="1" dirty="0">
                <a:ea typeface="等线" panose="02010600030101010101" pitchFamily="2" charset="-122"/>
              </a:endParaRPr>
            </a:p>
            <a:p>
              <a:pPr eaLnBrk="1" hangingPunct="1"/>
              <a:r>
                <a:rPr lang="en-US" altLang="zh-CN" sz="800" b="1" dirty="0">
                  <a:ea typeface="等线" panose="02010600030101010101" pitchFamily="2" charset="-122"/>
                </a:rPr>
                <a:t>                      + </a:t>
              </a:r>
              <a:r>
                <a:rPr lang="en-US" altLang="zh-CN" sz="800" b="1" dirty="0" err="1"/>
                <a:t>RtUsed</a:t>
              </a:r>
              <a:r>
                <a:rPr lang="en-US" altLang="zh-CN" sz="800" b="1" dirty="0"/>
                <a:t> &amp; (rt</a:t>
              </a:r>
              <a:r>
                <a:rPr lang="en-US" altLang="zh-CN" sz="800" b="1" dirty="0">
                  <a:ea typeface="等线" panose="02010600030101010101" pitchFamily="2" charset="-122"/>
                </a:rPr>
                <a:t>≠0) &amp; </a:t>
              </a:r>
              <a:r>
                <a:rPr lang="en-US" altLang="zh-CN" sz="800" b="1" dirty="0" err="1">
                  <a:ea typeface="等线" panose="02010600030101010101" pitchFamily="2" charset="-122"/>
                </a:rPr>
                <a:t>EX.RegWrite</a:t>
              </a:r>
              <a:r>
                <a:rPr lang="en-US" altLang="zh-CN" sz="800" b="1" dirty="0">
                  <a:ea typeface="等线" panose="02010600030101010101" pitchFamily="2" charset="-122"/>
                </a:rPr>
                <a:t> &amp; (rt==</a:t>
              </a:r>
              <a:r>
                <a:rPr lang="en-US" altLang="zh-CN" sz="800" b="1" dirty="0" err="1">
                  <a:ea typeface="等线" panose="02010600030101010101" pitchFamily="2" charset="-122"/>
                </a:rPr>
                <a:t>EX.WriteReg</a:t>
              </a:r>
              <a:r>
                <a:rPr lang="en-US" altLang="zh-CN" sz="800" b="1" dirty="0">
                  <a:ea typeface="等线" panose="02010600030101010101" pitchFamily="2" charset="-122"/>
                </a:rPr>
                <a:t>#) </a:t>
              </a:r>
            </a:p>
            <a:p>
              <a:pPr eaLnBrk="1" hangingPunct="1"/>
              <a:endParaRPr lang="en-US" altLang="zh-CN" sz="800" b="1" dirty="0">
                <a:ea typeface="等线" panose="02010600030101010101" pitchFamily="2" charset="-122"/>
              </a:endParaRPr>
            </a:p>
            <a:p>
              <a:pPr eaLnBrk="1" hangingPunct="1"/>
              <a:r>
                <a:rPr lang="en-US" altLang="zh-CN" sz="800" b="1" dirty="0">
                  <a:ea typeface="等线" panose="02010600030101010101" pitchFamily="2" charset="-122"/>
                </a:rPr>
                <a:t>                      + </a:t>
              </a:r>
              <a:r>
                <a:rPr lang="en-US" altLang="zh-CN" sz="800" b="1" dirty="0" err="1"/>
                <a:t>RsUsed</a:t>
              </a:r>
              <a:r>
                <a:rPr lang="en-US" altLang="zh-CN" sz="800" b="1" dirty="0"/>
                <a:t> &amp; (rs</a:t>
              </a:r>
              <a:r>
                <a:rPr lang="en-US" altLang="zh-CN" sz="800" b="1" dirty="0">
                  <a:ea typeface="等线" panose="02010600030101010101" pitchFamily="2" charset="-122"/>
                </a:rPr>
                <a:t>≠0) &amp; </a:t>
              </a:r>
              <a:r>
                <a:rPr lang="en-US" altLang="zh-CN" sz="800" b="1" dirty="0" err="1">
                  <a:ea typeface="等线" panose="02010600030101010101" pitchFamily="2" charset="-122"/>
                </a:rPr>
                <a:t>MEM.RegWrite</a:t>
              </a:r>
              <a:r>
                <a:rPr lang="en-US" altLang="zh-CN" sz="800" b="1" dirty="0">
                  <a:ea typeface="等线" panose="02010600030101010101" pitchFamily="2" charset="-122"/>
                </a:rPr>
                <a:t> &amp; (</a:t>
              </a:r>
              <a:r>
                <a:rPr lang="en-US" altLang="zh-CN" sz="800" b="1" dirty="0" err="1">
                  <a:ea typeface="等线" panose="02010600030101010101" pitchFamily="2" charset="-122"/>
                </a:rPr>
                <a:t>rs</a:t>
              </a:r>
              <a:r>
                <a:rPr lang="en-US" altLang="zh-CN" sz="800" b="1" dirty="0">
                  <a:ea typeface="等线" panose="02010600030101010101" pitchFamily="2" charset="-122"/>
                </a:rPr>
                <a:t>==</a:t>
              </a:r>
              <a:r>
                <a:rPr lang="en-US" altLang="zh-CN" sz="800" b="1" dirty="0" err="1">
                  <a:ea typeface="等线" panose="02010600030101010101" pitchFamily="2" charset="-122"/>
                </a:rPr>
                <a:t>MEM.WriteReg</a:t>
              </a:r>
              <a:r>
                <a:rPr lang="en-US" altLang="zh-CN" sz="800" b="1" dirty="0">
                  <a:ea typeface="等线" panose="02010600030101010101" pitchFamily="2" charset="-122"/>
                </a:rPr>
                <a:t>#) </a:t>
              </a:r>
            </a:p>
            <a:p>
              <a:pPr eaLnBrk="1" hangingPunct="1"/>
              <a:endParaRPr lang="en-US" altLang="zh-CN" sz="800" b="1" dirty="0">
                <a:ea typeface="等线" panose="02010600030101010101" pitchFamily="2" charset="-122"/>
              </a:endParaRPr>
            </a:p>
            <a:p>
              <a:pPr eaLnBrk="1" hangingPunct="1"/>
              <a:r>
                <a:rPr lang="en-US" altLang="zh-CN" sz="800" b="1" dirty="0">
                  <a:ea typeface="等线" panose="02010600030101010101" pitchFamily="2" charset="-122"/>
                </a:rPr>
                <a:t>                      + </a:t>
              </a:r>
              <a:r>
                <a:rPr lang="en-US" altLang="zh-CN" sz="800" b="1" dirty="0" err="1"/>
                <a:t>RtUsed</a:t>
              </a:r>
              <a:r>
                <a:rPr lang="en-US" altLang="zh-CN" sz="800" b="1" dirty="0"/>
                <a:t> &amp; (rt</a:t>
              </a:r>
              <a:r>
                <a:rPr lang="en-US" altLang="zh-CN" sz="800" b="1" dirty="0">
                  <a:ea typeface="等线" panose="02010600030101010101" pitchFamily="2" charset="-122"/>
                </a:rPr>
                <a:t>≠0) &amp; </a:t>
              </a:r>
              <a:r>
                <a:rPr lang="en-US" altLang="zh-CN" sz="800" b="1" dirty="0" err="1">
                  <a:ea typeface="等线" panose="02010600030101010101" pitchFamily="2" charset="-122"/>
                </a:rPr>
                <a:t>MEM.RegWrite</a:t>
              </a:r>
              <a:r>
                <a:rPr lang="en-US" altLang="zh-CN" sz="800" b="1" dirty="0">
                  <a:ea typeface="等线" panose="02010600030101010101" pitchFamily="2" charset="-122"/>
                </a:rPr>
                <a:t> &amp; (rt==</a:t>
              </a:r>
              <a:r>
                <a:rPr lang="en-US" altLang="zh-CN" sz="800" b="1" dirty="0" err="1">
                  <a:ea typeface="等线" panose="02010600030101010101" pitchFamily="2" charset="-122"/>
                </a:rPr>
                <a:t>MEM.WriteReg</a:t>
              </a:r>
              <a:r>
                <a:rPr lang="en-US" altLang="zh-CN" sz="800" b="1" dirty="0">
                  <a:ea typeface="等线" panose="02010600030101010101" pitchFamily="2" charset="-122"/>
                </a:rPr>
                <a:t>#)</a:t>
              </a:r>
              <a:endParaRPr lang="en-US" altLang="zh-CN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1870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4D77C-9483-4342-95DE-24FC162B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C8A9A-4CA1-4AEA-A6D2-332572546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38"/>
            <a:ext cx="10515600" cy="3576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、理想流水线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处理器（验证实验）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、气泡流水线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处理器（验证实验）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3</a:t>
            </a:r>
            <a:r>
              <a:rPr lang="zh-CN" altLang="en-US" sz="2000" b="1" dirty="0"/>
              <a:t>、重定向流水线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处理器（验证实验）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4</a:t>
            </a:r>
            <a:r>
              <a:rPr lang="zh-CN" altLang="en-US" sz="2000" b="1" dirty="0"/>
              <a:t>、动态分支预测流水线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处理器（验证实验）</a:t>
            </a:r>
            <a:endParaRPr lang="zh-CN" altLang="en-US" sz="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77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694B1A-AD81-5D09-9279-E9C65D589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967" y="0"/>
            <a:ext cx="70806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F92F91-080E-CDF0-1A62-EC4A27F0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51" y="1413593"/>
            <a:ext cx="1699478" cy="40308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C8F6C0-96E1-AE4B-B4F4-B2FE02F26FC5}"/>
              </a:ext>
            </a:extLst>
          </p:cNvPr>
          <p:cNvSpPr txBox="1"/>
          <p:nvPr/>
        </p:nvSpPr>
        <p:spPr>
          <a:xfrm>
            <a:off x="176820" y="250521"/>
            <a:ext cx="203132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源寄存器使用情况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A01E28-0D01-FB0F-F789-A2F7CC03AB15}"/>
              </a:ext>
            </a:extLst>
          </p:cNvPr>
          <p:cNvSpPr txBox="1"/>
          <p:nvPr/>
        </p:nvSpPr>
        <p:spPr>
          <a:xfrm>
            <a:off x="2592888" y="2300614"/>
            <a:ext cx="425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源寄存器使用情况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98FECD-084C-B456-E822-7844DB9FE190}"/>
              </a:ext>
            </a:extLst>
          </p:cNvPr>
          <p:cNvSpPr txBox="1"/>
          <p:nvPr/>
        </p:nvSpPr>
        <p:spPr>
          <a:xfrm>
            <a:off x="407096" y="2724411"/>
            <a:ext cx="1157689" cy="138499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输入：</a:t>
            </a:r>
            <a:endParaRPr lang="en-US" altLang="zh-CN" sz="1200" b="1" dirty="0"/>
          </a:p>
          <a:p>
            <a:pPr lvl="1"/>
            <a:r>
              <a:rPr lang="en-US" altLang="zh-CN" sz="1200" b="1" dirty="0"/>
              <a:t>OP</a:t>
            </a:r>
          </a:p>
          <a:p>
            <a:pPr lvl="1"/>
            <a:r>
              <a:rPr lang="en-US" altLang="zh-CN" sz="1200" b="1" dirty="0" err="1"/>
              <a:t>Func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200" b="1" dirty="0"/>
              <a:t>输出：</a:t>
            </a:r>
            <a:endParaRPr lang="en-US" altLang="zh-CN" sz="1200" b="1" dirty="0"/>
          </a:p>
          <a:p>
            <a:pPr lvl="1"/>
            <a:r>
              <a:rPr lang="en-US" altLang="zh-CN" sz="1200" b="1" dirty="0" err="1"/>
              <a:t>RsUsed</a:t>
            </a:r>
            <a:endParaRPr lang="en-US" altLang="zh-CN" sz="1200" b="1" dirty="0"/>
          </a:p>
          <a:p>
            <a:pPr lvl="1"/>
            <a:r>
              <a:rPr lang="en-US" altLang="zh-CN" sz="1200" b="1" dirty="0" err="1"/>
              <a:t>RtUsed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25104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E023101-A186-A9F8-A8C0-9BA2B2C3CF5F}"/>
              </a:ext>
            </a:extLst>
          </p:cNvPr>
          <p:cNvSpPr txBox="1"/>
          <p:nvPr/>
        </p:nvSpPr>
        <p:spPr>
          <a:xfrm>
            <a:off x="176820" y="250521"/>
            <a:ext cx="123623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测试程序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test1.asm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5728EA-AF05-6CD3-553C-1CD71F78CE21}"/>
              </a:ext>
            </a:extLst>
          </p:cNvPr>
          <p:cNvSpPr txBox="1"/>
          <p:nvPr/>
        </p:nvSpPr>
        <p:spPr>
          <a:xfrm>
            <a:off x="200417" y="1340285"/>
            <a:ext cx="1783904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测试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条分支指令的控制相关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163C4A-78CD-F660-B9E1-198835DD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77" y="0"/>
            <a:ext cx="724046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F081DE-8690-071A-CEF6-7BF35356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913" y="2075931"/>
            <a:ext cx="3405823" cy="1353069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70EF8D9-6011-CA5A-9A12-E1227E354F56}"/>
              </a:ext>
            </a:extLst>
          </p:cNvPr>
          <p:cNvCxnSpPr>
            <a:cxnSpLocks/>
          </p:cNvCxnSpPr>
          <p:nvPr/>
        </p:nvCxnSpPr>
        <p:spPr>
          <a:xfrm>
            <a:off x="2367419" y="876822"/>
            <a:ext cx="34571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61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E3D984C-A754-0266-DDE6-D30DC9487CDE}"/>
              </a:ext>
            </a:extLst>
          </p:cNvPr>
          <p:cNvSpPr txBox="1"/>
          <p:nvPr/>
        </p:nvSpPr>
        <p:spPr>
          <a:xfrm>
            <a:off x="176820" y="250521"/>
            <a:ext cx="123623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测试程序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test2.asm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9C275B-C1AA-61B8-9826-7F1E35AF5934}"/>
              </a:ext>
            </a:extLst>
          </p:cNvPr>
          <p:cNvSpPr txBox="1"/>
          <p:nvPr/>
        </p:nvSpPr>
        <p:spPr>
          <a:xfrm>
            <a:off x="200417" y="1340285"/>
            <a:ext cx="141577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测试数据相关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78260F-D3DA-C705-3860-E3A5983ADA39}"/>
              </a:ext>
            </a:extLst>
          </p:cNvPr>
          <p:cNvGrpSpPr/>
          <p:nvPr/>
        </p:nvGrpSpPr>
        <p:grpSpPr>
          <a:xfrm>
            <a:off x="2795606" y="0"/>
            <a:ext cx="4533998" cy="6713951"/>
            <a:chOff x="2795606" y="0"/>
            <a:chExt cx="4533998" cy="67139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2AB7725-82E3-86A2-437C-F2321CF08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5606" y="0"/>
              <a:ext cx="4533998" cy="579955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301061C-13B9-2C53-6529-6CA4F847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5606" y="5577904"/>
              <a:ext cx="3736717" cy="1136047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A5BCAAE-8DB3-4D19-7B7A-41802569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518" y="1194235"/>
            <a:ext cx="4352493" cy="1683284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A5AA176-0822-EF43-5D43-1F4973430A23}"/>
              </a:ext>
            </a:extLst>
          </p:cNvPr>
          <p:cNvCxnSpPr>
            <a:cxnSpLocks/>
          </p:cNvCxnSpPr>
          <p:nvPr/>
        </p:nvCxnSpPr>
        <p:spPr>
          <a:xfrm>
            <a:off x="2887249" y="732773"/>
            <a:ext cx="16158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307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DEDCCA7-8F82-1C94-F9A8-83AF6A3A22BD}"/>
              </a:ext>
            </a:extLst>
          </p:cNvPr>
          <p:cNvSpPr txBox="1"/>
          <p:nvPr/>
        </p:nvSpPr>
        <p:spPr>
          <a:xfrm>
            <a:off x="176820" y="250521"/>
            <a:ext cx="123623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测试程序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test3.asm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43483D-AE91-F33C-035B-1D4AF56CA251}"/>
              </a:ext>
            </a:extLst>
          </p:cNvPr>
          <p:cNvSpPr txBox="1"/>
          <p:nvPr/>
        </p:nvSpPr>
        <p:spPr>
          <a:xfrm>
            <a:off x="200417" y="1340285"/>
            <a:ext cx="363272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测试教材</a:t>
            </a:r>
            <a:r>
              <a:rPr lang="en-US" altLang="zh-CN" sz="1600" b="1" dirty="0"/>
              <a:t>P267</a:t>
            </a:r>
            <a:r>
              <a:rPr lang="zh-CN" altLang="en-US" sz="1600" b="1" dirty="0"/>
              <a:t>上的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条指令的数据相关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6A6DA4-EC90-7E1D-2386-A3D9811C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26" y="0"/>
            <a:ext cx="4804907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96ABD-28F6-1362-BD1D-8D098E17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740" y="848271"/>
            <a:ext cx="3078664" cy="119610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F167204-D0B6-1762-7372-0972DDC955AD}"/>
              </a:ext>
            </a:extLst>
          </p:cNvPr>
          <p:cNvCxnSpPr>
            <a:cxnSpLocks/>
          </p:cNvCxnSpPr>
          <p:nvPr/>
        </p:nvCxnSpPr>
        <p:spPr>
          <a:xfrm>
            <a:off x="4196218" y="651353"/>
            <a:ext cx="26555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436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21C9294-517E-F669-AEB7-A9486B2E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49" y="0"/>
            <a:ext cx="9303027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11F718-9DB7-F41C-8035-68A39E7A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077" y="1656319"/>
            <a:ext cx="3786548" cy="13683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6D6001-1DF2-5948-0FD1-B6B40505D5E7}"/>
              </a:ext>
            </a:extLst>
          </p:cNvPr>
          <p:cNvSpPr txBox="1"/>
          <p:nvPr/>
        </p:nvSpPr>
        <p:spPr>
          <a:xfrm>
            <a:off x="176820" y="250521"/>
            <a:ext cx="1569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求累加和程序</a:t>
            </a:r>
            <a:endParaRPr lang="zh-CN" altLang="en-US" b="1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7909B1D-5910-EC98-8AE7-6424C6570E25}"/>
              </a:ext>
            </a:extLst>
          </p:cNvPr>
          <p:cNvCxnSpPr>
            <a:cxnSpLocks/>
          </p:cNvCxnSpPr>
          <p:nvPr/>
        </p:nvCxnSpPr>
        <p:spPr>
          <a:xfrm>
            <a:off x="2267211" y="1390389"/>
            <a:ext cx="3770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055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A67E9F4-AA10-35AF-3A0A-9B620D14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07" y="0"/>
            <a:ext cx="663013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255D13-821E-0F6A-3514-7F0B4497875D}"/>
              </a:ext>
            </a:extLst>
          </p:cNvPr>
          <p:cNvSpPr txBox="1"/>
          <p:nvPr/>
        </p:nvSpPr>
        <p:spPr>
          <a:xfrm>
            <a:off x="176820" y="250521"/>
            <a:ext cx="142378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求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Fib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数程序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C13793-2706-229D-75BE-65818BA6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422" y="4760599"/>
            <a:ext cx="5138002" cy="1965877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B0768D9-AD27-F47E-A9DA-E5CF5C279C7B}"/>
              </a:ext>
            </a:extLst>
          </p:cNvPr>
          <p:cNvCxnSpPr>
            <a:cxnSpLocks/>
          </p:cNvCxnSpPr>
          <p:nvPr/>
        </p:nvCxnSpPr>
        <p:spPr>
          <a:xfrm>
            <a:off x="1803907" y="732773"/>
            <a:ext cx="3770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7EE86B04-5279-5AB9-38C7-DC01D44C7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620" y="1464635"/>
            <a:ext cx="3874677" cy="15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41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9056CFA-2B3A-BBCD-46C0-E082DE699082}"/>
              </a:ext>
            </a:extLst>
          </p:cNvPr>
          <p:cNvSpPr txBox="1"/>
          <p:nvPr/>
        </p:nvSpPr>
        <p:spPr>
          <a:xfrm>
            <a:off x="176820" y="250521"/>
            <a:ext cx="110799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排序程序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降序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E64B19-C1E1-503D-28F1-6652D384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07" y="0"/>
            <a:ext cx="62579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16924B-43C9-990A-D73B-0ECE3271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726" y="4569937"/>
            <a:ext cx="4697641" cy="200923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96AB4F3-9E71-5C2C-1385-F5DD593BED2B}"/>
              </a:ext>
            </a:extLst>
          </p:cNvPr>
          <p:cNvCxnSpPr>
            <a:cxnSpLocks/>
          </p:cNvCxnSpPr>
          <p:nvPr/>
        </p:nvCxnSpPr>
        <p:spPr>
          <a:xfrm>
            <a:off x="1578439" y="820455"/>
            <a:ext cx="2717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A650AA23-674B-A753-3FE9-9BEB509E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86" y="983387"/>
            <a:ext cx="4087519" cy="16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B54550-4D2E-1DDA-8CF9-1870B110D3CA}"/>
              </a:ext>
            </a:extLst>
          </p:cNvPr>
          <p:cNvSpPr txBox="1"/>
          <p:nvPr/>
        </p:nvSpPr>
        <p:spPr>
          <a:xfrm>
            <a:off x="176820" y="250521"/>
            <a:ext cx="110799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排序程序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升序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1F3DD6-0CEC-5E2F-1B16-56DA9915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73" y="0"/>
            <a:ext cx="6051458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411E82-CCB1-AB2F-ED04-09DA3B91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726" y="4569937"/>
            <a:ext cx="4697641" cy="2009232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73675B1-76E3-3829-C827-FAF979E6C219}"/>
              </a:ext>
            </a:extLst>
          </p:cNvPr>
          <p:cNvCxnSpPr>
            <a:cxnSpLocks/>
          </p:cNvCxnSpPr>
          <p:nvPr/>
        </p:nvCxnSpPr>
        <p:spPr>
          <a:xfrm>
            <a:off x="1578439" y="820455"/>
            <a:ext cx="2717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AD37ED3-A40E-9654-49DC-CCA14E3B9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092" y="712186"/>
            <a:ext cx="4346793" cy="165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91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C97958-9572-43F9-F128-C6C67B2C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596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要求：</a:t>
            </a:r>
            <a:endParaRPr lang="en-US" altLang="zh-CN" sz="2000" b="1" dirty="0"/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）在气泡流水线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处理器的数据通路上运行</a:t>
            </a:r>
            <a:r>
              <a:rPr lang="en-US" altLang="zh-CN" sz="1800" b="1" dirty="0">
                <a:solidFill>
                  <a:srgbClr val="FF0000"/>
                </a:solidFill>
              </a:rPr>
              <a:t>test1.hex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test2.hex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test3.hex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 err="1">
                <a:solidFill>
                  <a:srgbClr val="FF0000"/>
                </a:solidFill>
              </a:rPr>
              <a:t>fib_mips.hex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 err="1">
                <a:solidFill>
                  <a:srgbClr val="FF0000"/>
                </a:solidFill>
              </a:rPr>
              <a:t>sum_mips.hex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sort1_mips.hex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sort2_mips.hex</a:t>
            </a:r>
            <a:r>
              <a:rPr lang="zh-CN" altLang="en-US" sz="1800" b="1" dirty="0"/>
              <a:t>等程序，记录每个程序运行后的</a:t>
            </a:r>
            <a:r>
              <a:rPr lang="zh-CN" altLang="en-US" sz="1800" b="1" dirty="0">
                <a:solidFill>
                  <a:srgbClr val="FF0000"/>
                </a:solidFill>
              </a:rPr>
              <a:t>总周期数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）在气泡流水线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处理器的数据通路上</a:t>
            </a:r>
            <a:r>
              <a:rPr lang="zh-CN" altLang="en-US" sz="1800" b="1" dirty="0">
                <a:solidFill>
                  <a:srgbClr val="FF0000"/>
                </a:solidFill>
              </a:rPr>
              <a:t>运行教材</a:t>
            </a:r>
            <a:r>
              <a:rPr lang="en-US" altLang="zh-CN" sz="1800" b="1" dirty="0">
                <a:solidFill>
                  <a:srgbClr val="FF0000"/>
                </a:solidFill>
              </a:rPr>
              <a:t>P269</a:t>
            </a:r>
            <a:r>
              <a:rPr lang="zh-CN" altLang="en-US" sz="1800" b="1" dirty="0">
                <a:solidFill>
                  <a:srgbClr val="FF0000"/>
                </a:solidFill>
              </a:rPr>
              <a:t>例</a:t>
            </a:r>
            <a:r>
              <a:rPr lang="en-US" altLang="zh-CN" sz="1800" b="1" dirty="0">
                <a:solidFill>
                  <a:srgbClr val="FF0000"/>
                </a:solidFill>
              </a:rPr>
              <a:t>7.1</a:t>
            </a:r>
            <a:r>
              <a:rPr lang="zh-CN" altLang="en-US" sz="1800" b="1" dirty="0">
                <a:solidFill>
                  <a:srgbClr val="FF0000"/>
                </a:solidFill>
              </a:rPr>
              <a:t>的程序</a:t>
            </a:r>
            <a:r>
              <a:rPr lang="zh-CN" altLang="en-US" sz="1800" b="1" dirty="0"/>
              <a:t>，给出该程序运行后的时空图，并与教材上的图</a:t>
            </a:r>
            <a:r>
              <a:rPr lang="en-US" altLang="zh-CN" sz="1800" b="1" dirty="0"/>
              <a:t>7.20</a:t>
            </a:r>
            <a:r>
              <a:rPr lang="zh-CN" altLang="en-US" sz="1800" b="1" dirty="0"/>
              <a:t>进行比较，观测是否一致？</a:t>
            </a:r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）分析气泡流水线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</a:t>
            </a:r>
            <a:r>
              <a:rPr lang="zh-CN" altLang="en-US" sz="1800" b="1" dirty="0">
                <a:solidFill>
                  <a:srgbClr val="FF0000"/>
                </a:solidFill>
              </a:rPr>
              <a:t>数据通路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）分析气泡流水线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</a:t>
            </a:r>
            <a:r>
              <a:rPr lang="zh-CN" altLang="en-US" sz="1800" b="1" dirty="0">
                <a:solidFill>
                  <a:srgbClr val="FF0000"/>
                </a:solidFill>
              </a:rPr>
              <a:t>数据相关检测电路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/>
          </a:p>
          <a:p>
            <a:pPr lvl="1"/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16193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6C4D9-014E-8A7F-CA26-E562EBDD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/>
              <a:t>3</a:t>
            </a:r>
            <a:r>
              <a:rPr lang="zh-CN" altLang="en-US" b="1" dirty="0"/>
              <a:t>、重定向流水线</a:t>
            </a:r>
            <a:r>
              <a:rPr lang="en-US" altLang="zh-CN" b="1" dirty="0"/>
              <a:t>MIPS</a:t>
            </a:r>
            <a:r>
              <a:rPr lang="zh-CN" altLang="en-US" b="1" dirty="0"/>
              <a:t>处理器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750C6-907C-E0AA-3B87-61644D94A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气泡流水线</a:t>
            </a:r>
            <a:r>
              <a:rPr lang="zh-CN" altLang="en-US" sz="1800" b="1" dirty="0"/>
              <a:t>通过延缓</a:t>
            </a:r>
            <a:r>
              <a:rPr lang="en-US" altLang="zh-CN" sz="1800" b="1" dirty="0"/>
              <a:t>ID</a:t>
            </a:r>
            <a:r>
              <a:rPr lang="zh-CN" altLang="en-US" sz="1800" b="1" dirty="0"/>
              <a:t>段取操作数动作的方式解决数据冲突问题，但是</a:t>
            </a:r>
            <a:r>
              <a:rPr lang="zh-CN" altLang="en-US" sz="1800" b="1" dirty="0">
                <a:solidFill>
                  <a:srgbClr val="FF0000"/>
                </a:solidFill>
              </a:rPr>
              <a:t>大量气泡的插入会严重影响指令流水线性能</a:t>
            </a:r>
            <a:r>
              <a:rPr lang="zh-CN" altLang="en-US" sz="1800" b="1" dirty="0"/>
              <a:t>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>
                <a:solidFill>
                  <a:srgbClr val="FF0000"/>
                </a:solidFill>
              </a:rPr>
              <a:t>重定向流水线</a:t>
            </a:r>
            <a:r>
              <a:rPr lang="zh-CN" altLang="en-US" sz="1800" b="1" dirty="0"/>
              <a:t>先不考虑</a:t>
            </a:r>
            <a:r>
              <a:rPr lang="en-US" altLang="zh-CN" sz="1800" b="1" dirty="0"/>
              <a:t>ID</a:t>
            </a:r>
            <a:r>
              <a:rPr lang="zh-CN" altLang="en-US" sz="1800" b="1" dirty="0"/>
              <a:t>段所取的寄存器操作数是否正确，而是等到指令实际使用这些操作数时再考虑正确性问题。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通过改造气泡流水线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处理器，</a:t>
            </a:r>
            <a:r>
              <a:rPr lang="zh-CN" altLang="en-US" sz="1800" b="1" dirty="0">
                <a:solidFill>
                  <a:srgbClr val="FF0000"/>
                </a:solidFill>
              </a:rPr>
              <a:t>增加重定向机制，增加</a:t>
            </a:r>
            <a:r>
              <a:rPr lang="en-US" altLang="zh-CN" sz="1800" b="1" dirty="0">
                <a:solidFill>
                  <a:srgbClr val="FF0000"/>
                </a:solidFill>
              </a:rPr>
              <a:t>Load-Use</a:t>
            </a:r>
            <a:r>
              <a:rPr lang="zh-CN" altLang="en-US" sz="1800" b="1" dirty="0">
                <a:solidFill>
                  <a:srgbClr val="FF0000"/>
                </a:solidFill>
              </a:rPr>
              <a:t>数据相关检测机制</a:t>
            </a:r>
            <a:r>
              <a:rPr lang="zh-CN" altLang="en-US" sz="1800" b="1" dirty="0"/>
              <a:t>，使得流水线能在不插入气泡的情况下处理大部分数据相关问题。</a:t>
            </a:r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68F8AE-F297-A04A-3EC4-A1487C81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80" y="5378959"/>
            <a:ext cx="6064805" cy="9955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97B8BF-956C-86C5-6178-A33057A5797A}"/>
              </a:ext>
            </a:extLst>
          </p:cNvPr>
          <p:cNvSpPr txBox="1"/>
          <p:nvPr/>
        </p:nvSpPr>
        <p:spPr>
          <a:xfrm>
            <a:off x="1797486" y="4757493"/>
            <a:ext cx="272382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重定向流水线的控制信号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E72869-1FE6-E317-B4E3-B3AC7CB72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94" y="4782825"/>
            <a:ext cx="3994651" cy="4543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071998-2105-7F14-0087-F78118EC6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494" y="5415183"/>
            <a:ext cx="3994651" cy="5123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C55D7EA-A898-733B-ABDA-53E14D365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494" y="6134755"/>
            <a:ext cx="3994651" cy="4795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1362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6C4D9-014E-8A7F-CA26-E562EBDD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、理想流水线</a:t>
            </a:r>
            <a:r>
              <a:rPr lang="en-US" altLang="zh-CN" b="1" dirty="0"/>
              <a:t>MIPS</a:t>
            </a:r>
            <a:r>
              <a:rPr lang="zh-CN" altLang="en-US" b="1" dirty="0"/>
              <a:t>处理器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750C6-907C-E0AA-3B87-61644D94A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1800" b="1" dirty="0"/>
              <a:t>理想流水线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处理器分为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个阶段：</a:t>
            </a:r>
            <a:endParaRPr lang="en-US" altLang="zh-CN" sz="1800" b="1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1600" b="1" dirty="0"/>
              <a:t>IF</a:t>
            </a:r>
            <a:r>
              <a:rPr lang="zh-CN" altLang="en-US" sz="1600" b="1" dirty="0"/>
              <a:t>（取指）</a:t>
            </a:r>
            <a:endParaRPr lang="en-US" altLang="zh-CN" sz="1600" b="1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1600" b="1" dirty="0"/>
              <a:t>ID</a:t>
            </a:r>
            <a:r>
              <a:rPr lang="zh-CN" altLang="en-US" sz="1600" b="1" dirty="0"/>
              <a:t>（译码）</a:t>
            </a:r>
            <a:endParaRPr lang="en-US" altLang="zh-CN" sz="1600" b="1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1600" b="1" dirty="0"/>
              <a:t>EX</a:t>
            </a:r>
            <a:r>
              <a:rPr lang="zh-CN" altLang="en-US" sz="1600" b="1" dirty="0"/>
              <a:t>（执行）</a:t>
            </a:r>
            <a:endParaRPr lang="en-US" altLang="zh-CN" sz="1600" b="1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1600" b="1" dirty="0"/>
              <a:t>MEM</a:t>
            </a:r>
            <a:r>
              <a:rPr lang="zh-CN" altLang="en-US" sz="1600" b="1" dirty="0"/>
              <a:t>（访存）</a:t>
            </a:r>
            <a:endParaRPr lang="en-US" altLang="zh-CN" sz="1600" b="1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1600" b="1" dirty="0"/>
              <a:t>WB</a:t>
            </a:r>
            <a:r>
              <a:rPr lang="zh-CN" altLang="en-US" sz="1600" b="1" dirty="0"/>
              <a:t>（写回）</a:t>
            </a:r>
            <a:endParaRPr lang="en-US" altLang="zh-CN" sz="16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通过在</a:t>
            </a:r>
            <a:r>
              <a:rPr lang="zh-CN" altLang="en-US" sz="1800" b="1" dirty="0">
                <a:solidFill>
                  <a:srgbClr val="FF0000"/>
                </a:solidFill>
              </a:rPr>
              <a:t>单周期</a:t>
            </a:r>
            <a:r>
              <a:rPr lang="en-US" altLang="zh-CN" sz="1800" b="1" dirty="0">
                <a:solidFill>
                  <a:srgbClr val="FF0000"/>
                </a:solidFill>
              </a:rPr>
              <a:t>MIPS</a:t>
            </a:r>
            <a:r>
              <a:rPr lang="zh-CN" altLang="en-US" sz="1800" b="1" dirty="0">
                <a:solidFill>
                  <a:srgbClr val="FF0000"/>
                </a:solidFill>
              </a:rPr>
              <a:t>处理器</a:t>
            </a:r>
            <a:r>
              <a:rPr lang="zh-CN" altLang="en-US" sz="1800" b="1" dirty="0"/>
              <a:t>的数据通路上增加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个流水线寄存器，即可得到</a:t>
            </a:r>
            <a:r>
              <a:rPr lang="zh-CN" altLang="en-US" sz="1800" b="1" dirty="0">
                <a:solidFill>
                  <a:srgbClr val="FF0000"/>
                </a:solidFill>
              </a:rPr>
              <a:t>理想流水线</a:t>
            </a:r>
            <a:r>
              <a:rPr lang="en-US" altLang="zh-CN" sz="1800" b="1" dirty="0">
                <a:solidFill>
                  <a:srgbClr val="FF0000"/>
                </a:solidFill>
              </a:rPr>
              <a:t>MIPS</a:t>
            </a:r>
            <a:r>
              <a:rPr lang="zh-CN" altLang="en-US" sz="1800" b="1" dirty="0">
                <a:solidFill>
                  <a:srgbClr val="FF0000"/>
                </a:solidFill>
              </a:rPr>
              <a:t>处理器</a:t>
            </a:r>
            <a:r>
              <a:rPr lang="zh-CN" altLang="en-US" sz="1800" b="1" dirty="0"/>
              <a:t>：</a:t>
            </a:r>
            <a:endParaRPr lang="en-US" altLang="zh-CN" sz="1800" b="1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1600" b="1" dirty="0"/>
              <a:t>IF/ID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1600" b="1" dirty="0"/>
              <a:t>ID/EX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1600" b="1" dirty="0"/>
              <a:t>EX/MEM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1600" b="1" dirty="0"/>
              <a:t>MEM/WB</a:t>
            </a:r>
          </a:p>
          <a:p>
            <a:endParaRPr lang="en-US" altLang="zh-CN" sz="1800" b="1" dirty="0"/>
          </a:p>
          <a:p>
            <a:r>
              <a:rPr lang="zh-CN" altLang="en-US" sz="1800" b="1" dirty="0">
                <a:solidFill>
                  <a:srgbClr val="FF0000"/>
                </a:solidFill>
              </a:rPr>
              <a:t>流水寄存器</a:t>
            </a:r>
            <a:r>
              <a:rPr lang="zh-CN" altLang="en-US" sz="1800" b="1" dirty="0"/>
              <a:t>用于锁存前一段功能部件加工处理完成的数据和控制信号，为下一段的功能部件提供数据输入和控制信号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1449408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F7D6D5-8AA2-FC74-00C9-9196DDB5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859" y="0"/>
            <a:ext cx="6946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74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17E46B-5FEA-819A-B15C-8F02B705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53" y="0"/>
            <a:ext cx="10024294" cy="68580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DEDB3D7F-CE04-5121-B8AF-600BB724967E}"/>
              </a:ext>
            </a:extLst>
          </p:cNvPr>
          <p:cNvSpPr/>
          <p:nvPr/>
        </p:nvSpPr>
        <p:spPr>
          <a:xfrm>
            <a:off x="2987458" y="1434229"/>
            <a:ext cx="1164920" cy="463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D825A9B-8BCA-69B5-26E9-93BD5C944092}"/>
              </a:ext>
            </a:extLst>
          </p:cNvPr>
          <p:cNvSpPr/>
          <p:nvPr/>
        </p:nvSpPr>
        <p:spPr>
          <a:xfrm>
            <a:off x="5594954" y="546971"/>
            <a:ext cx="1164920" cy="655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668695C-EF52-6BBA-C799-072C153BFF1D}"/>
              </a:ext>
            </a:extLst>
          </p:cNvPr>
          <p:cNvSpPr/>
          <p:nvPr/>
        </p:nvSpPr>
        <p:spPr>
          <a:xfrm>
            <a:off x="1574108" y="3315217"/>
            <a:ext cx="1164920" cy="5741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CA414D1-9257-F133-AB32-DE4DFA3B1716}"/>
              </a:ext>
            </a:extLst>
          </p:cNvPr>
          <p:cNvSpPr/>
          <p:nvPr/>
        </p:nvSpPr>
        <p:spPr>
          <a:xfrm>
            <a:off x="3008335" y="4373664"/>
            <a:ext cx="1164920" cy="3048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1D2AD6-B460-FEC0-DD7B-790A5816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1" y="5952231"/>
            <a:ext cx="1654987" cy="69847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68D34E1-034C-AA5F-ED70-D6AD4B42FD44}"/>
              </a:ext>
            </a:extLst>
          </p:cNvPr>
          <p:cNvCxnSpPr>
            <a:cxnSpLocks/>
          </p:cNvCxnSpPr>
          <p:nvPr/>
        </p:nvCxnSpPr>
        <p:spPr>
          <a:xfrm flipV="1">
            <a:off x="1786511" y="4557382"/>
            <a:ext cx="2121610" cy="1775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687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0658111-8966-5C4C-94B3-FD24570F3E1F}"/>
              </a:ext>
            </a:extLst>
          </p:cNvPr>
          <p:cNvSpPr txBox="1"/>
          <p:nvPr/>
        </p:nvSpPr>
        <p:spPr>
          <a:xfrm>
            <a:off x="176820" y="250521"/>
            <a:ext cx="180049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重定向检测电路</a:t>
            </a:r>
            <a:endParaRPr lang="zh-CN" altLang="en-US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7B49523-31A3-AABF-7F91-C36A17134906}"/>
              </a:ext>
            </a:extLst>
          </p:cNvPr>
          <p:cNvGrpSpPr/>
          <p:nvPr/>
        </p:nvGrpSpPr>
        <p:grpSpPr>
          <a:xfrm>
            <a:off x="2492024" y="0"/>
            <a:ext cx="9498154" cy="6858000"/>
            <a:chOff x="2492024" y="0"/>
            <a:chExt cx="9498154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39C1226-B709-BE73-2DB5-9A9E9E4A9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2024" y="0"/>
              <a:ext cx="8034667" cy="685800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60FEF75-1BA5-03A4-B11F-E199F724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4009" y="3686040"/>
              <a:ext cx="3196169" cy="36352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9BC6176-AD55-6F83-2CAF-3DB7D1E5A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6683" y="616935"/>
              <a:ext cx="3994651" cy="51237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A6BF23-EFA1-83D8-5F87-C55177E6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5763" y="6126740"/>
              <a:ext cx="3994651" cy="47955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666DC3-4253-3875-2950-A001C9786D1B}"/>
              </a:ext>
            </a:extLst>
          </p:cNvPr>
          <p:cNvGrpSpPr/>
          <p:nvPr/>
        </p:nvGrpSpPr>
        <p:grpSpPr>
          <a:xfrm>
            <a:off x="405408" y="2396127"/>
            <a:ext cx="1219507" cy="2270678"/>
            <a:chOff x="405408" y="2396127"/>
            <a:chExt cx="1219507" cy="227067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559F670-B84C-A58F-26CE-51B25D876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408" y="2396127"/>
              <a:ext cx="1219507" cy="227067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7225D8-7625-6864-9ADB-043773E25E33}"/>
                </a:ext>
              </a:extLst>
            </p:cNvPr>
            <p:cNvSpPr txBox="1"/>
            <p:nvPr/>
          </p:nvSpPr>
          <p:spPr>
            <a:xfrm>
              <a:off x="797202" y="2912302"/>
              <a:ext cx="461665" cy="124649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b="1" dirty="0"/>
                <a:t>重定向检测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8903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E023101-A186-A9F8-A8C0-9BA2B2C3CF5F}"/>
              </a:ext>
            </a:extLst>
          </p:cNvPr>
          <p:cNvSpPr txBox="1"/>
          <p:nvPr/>
        </p:nvSpPr>
        <p:spPr>
          <a:xfrm>
            <a:off x="176820" y="250521"/>
            <a:ext cx="123623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测试程序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test1.asm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5728EA-AF05-6CD3-553C-1CD71F78CE21}"/>
              </a:ext>
            </a:extLst>
          </p:cNvPr>
          <p:cNvSpPr txBox="1"/>
          <p:nvPr/>
        </p:nvSpPr>
        <p:spPr>
          <a:xfrm>
            <a:off x="200417" y="1340285"/>
            <a:ext cx="1783904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测试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条分支指令的控制相关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163C4A-78CD-F660-B9E1-198835DD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77" y="0"/>
            <a:ext cx="724046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F081DE-8690-071A-CEF6-7BF35356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913" y="2075931"/>
            <a:ext cx="3405823" cy="1353069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70EF8D9-6011-CA5A-9A12-E1227E354F56}"/>
              </a:ext>
            </a:extLst>
          </p:cNvPr>
          <p:cNvCxnSpPr>
            <a:cxnSpLocks/>
          </p:cNvCxnSpPr>
          <p:nvPr/>
        </p:nvCxnSpPr>
        <p:spPr>
          <a:xfrm>
            <a:off x="2367419" y="876822"/>
            <a:ext cx="34571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863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E3D984C-A754-0266-DDE6-D30DC9487CDE}"/>
              </a:ext>
            </a:extLst>
          </p:cNvPr>
          <p:cNvSpPr txBox="1"/>
          <p:nvPr/>
        </p:nvSpPr>
        <p:spPr>
          <a:xfrm>
            <a:off x="176820" y="250521"/>
            <a:ext cx="123623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测试程序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test2.asm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9C275B-C1AA-61B8-9826-7F1E35AF5934}"/>
              </a:ext>
            </a:extLst>
          </p:cNvPr>
          <p:cNvSpPr txBox="1"/>
          <p:nvPr/>
        </p:nvSpPr>
        <p:spPr>
          <a:xfrm>
            <a:off x="200417" y="1340285"/>
            <a:ext cx="141577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测试数据相关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78260F-D3DA-C705-3860-E3A5983ADA39}"/>
              </a:ext>
            </a:extLst>
          </p:cNvPr>
          <p:cNvGrpSpPr/>
          <p:nvPr/>
        </p:nvGrpSpPr>
        <p:grpSpPr>
          <a:xfrm>
            <a:off x="2795606" y="0"/>
            <a:ext cx="4533998" cy="6713951"/>
            <a:chOff x="2795606" y="0"/>
            <a:chExt cx="4533998" cy="67139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2AB7725-82E3-86A2-437C-F2321CF08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5606" y="0"/>
              <a:ext cx="4533998" cy="579955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301061C-13B9-2C53-6529-6CA4F847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5606" y="5577904"/>
              <a:ext cx="3736717" cy="1136047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A5BCAAE-8DB3-4D19-7B7A-41802569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518" y="1194235"/>
            <a:ext cx="4352493" cy="1683284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A5AA176-0822-EF43-5D43-1F4973430A23}"/>
              </a:ext>
            </a:extLst>
          </p:cNvPr>
          <p:cNvCxnSpPr>
            <a:cxnSpLocks/>
          </p:cNvCxnSpPr>
          <p:nvPr/>
        </p:nvCxnSpPr>
        <p:spPr>
          <a:xfrm>
            <a:off x="2887249" y="732773"/>
            <a:ext cx="16158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81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DEDCCA7-8F82-1C94-F9A8-83AF6A3A22BD}"/>
              </a:ext>
            </a:extLst>
          </p:cNvPr>
          <p:cNvSpPr txBox="1"/>
          <p:nvPr/>
        </p:nvSpPr>
        <p:spPr>
          <a:xfrm>
            <a:off x="176820" y="250521"/>
            <a:ext cx="123623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测试程序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test3.asm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43483D-AE91-F33C-035B-1D4AF56CA251}"/>
              </a:ext>
            </a:extLst>
          </p:cNvPr>
          <p:cNvSpPr txBox="1"/>
          <p:nvPr/>
        </p:nvSpPr>
        <p:spPr>
          <a:xfrm>
            <a:off x="200417" y="1340285"/>
            <a:ext cx="363272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测试教材</a:t>
            </a:r>
            <a:r>
              <a:rPr lang="en-US" altLang="zh-CN" sz="1600" b="1" dirty="0"/>
              <a:t>P267</a:t>
            </a:r>
            <a:r>
              <a:rPr lang="zh-CN" altLang="en-US" sz="1600" b="1" dirty="0"/>
              <a:t>上的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条指令的数据相关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6A6DA4-EC90-7E1D-2386-A3D9811C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26" y="0"/>
            <a:ext cx="4804907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96ABD-28F6-1362-BD1D-8D098E17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740" y="848271"/>
            <a:ext cx="3078664" cy="119610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F167204-D0B6-1762-7372-0972DDC955AD}"/>
              </a:ext>
            </a:extLst>
          </p:cNvPr>
          <p:cNvCxnSpPr>
            <a:cxnSpLocks/>
          </p:cNvCxnSpPr>
          <p:nvPr/>
        </p:nvCxnSpPr>
        <p:spPr>
          <a:xfrm>
            <a:off x="4196218" y="651353"/>
            <a:ext cx="26555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7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21C9294-517E-F669-AEB7-A9486B2E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49" y="0"/>
            <a:ext cx="9303027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11F718-9DB7-F41C-8035-68A39E7A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077" y="1656319"/>
            <a:ext cx="3786548" cy="13683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6D6001-1DF2-5948-0FD1-B6B40505D5E7}"/>
              </a:ext>
            </a:extLst>
          </p:cNvPr>
          <p:cNvSpPr txBox="1"/>
          <p:nvPr/>
        </p:nvSpPr>
        <p:spPr>
          <a:xfrm>
            <a:off x="176820" y="250521"/>
            <a:ext cx="1569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求累加和程序</a:t>
            </a:r>
            <a:endParaRPr lang="zh-CN" altLang="en-US" b="1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7909B1D-5910-EC98-8AE7-6424C6570E25}"/>
              </a:ext>
            </a:extLst>
          </p:cNvPr>
          <p:cNvCxnSpPr>
            <a:cxnSpLocks/>
          </p:cNvCxnSpPr>
          <p:nvPr/>
        </p:nvCxnSpPr>
        <p:spPr>
          <a:xfrm>
            <a:off x="2267211" y="1390389"/>
            <a:ext cx="3770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036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A67E9F4-AA10-35AF-3A0A-9B620D14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07" y="0"/>
            <a:ext cx="663013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255D13-821E-0F6A-3514-7F0B4497875D}"/>
              </a:ext>
            </a:extLst>
          </p:cNvPr>
          <p:cNvSpPr txBox="1"/>
          <p:nvPr/>
        </p:nvSpPr>
        <p:spPr>
          <a:xfrm>
            <a:off x="176820" y="250521"/>
            <a:ext cx="142378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求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Fib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数程序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C13793-2706-229D-75BE-65818BA6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422" y="4760599"/>
            <a:ext cx="5138002" cy="1965877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B0768D9-AD27-F47E-A9DA-E5CF5C279C7B}"/>
              </a:ext>
            </a:extLst>
          </p:cNvPr>
          <p:cNvCxnSpPr>
            <a:cxnSpLocks/>
          </p:cNvCxnSpPr>
          <p:nvPr/>
        </p:nvCxnSpPr>
        <p:spPr>
          <a:xfrm>
            <a:off x="1803907" y="732773"/>
            <a:ext cx="3770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7EE86B04-5279-5AB9-38C7-DC01D44C7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620" y="1464635"/>
            <a:ext cx="3874677" cy="15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39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9056CFA-2B3A-BBCD-46C0-E082DE699082}"/>
              </a:ext>
            </a:extLst>
          </p:cNvPr>
          <p:cNvSpPr txBox="1"/>
          <p:nvPr/>
        </p:nvSpPr>
        <p:spPr>
          <a:xfrm>
            <a:off x="176820" y="250521"/>
            <a:ext cx="110799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排序程序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降序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E64B19-C1E1-503D-28F1-6652D384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07" y="0"/>
            <a:ext cx="62579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16924B-43C9-990A-D73B-0ECE3271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726" y="4569937"/>
            <a:ext cx="4697641" cy="200923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96AB4F3-9E71-5C2C-1385-F5DD593BED2B}"/>
              </a:ext>
            </a:extLst>
          </p:cNvPr>
          <p:cNvCxnSpPr>
            <a:cxnSpLocks/>
          </p:cNvCxnSpPr>
          <p:nvPr/>
        </p:nvCxnSpPr>
        <p:spPr>
          <a:xfrm>
            <a:off x="1578439" y="820455"/>
            <a:ext cx="2717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A650AA23-674B-A753-3FE9-9BEB509E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86" y="983387"/>
            <a:ext cx="4087519" cy="16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B54550-4D2E-1DDA-8CF9-1870B110D3CA}"/>
              </a:ext>
            </a:extLst>
          </p:cNvPr>
          <p:cNvSpPr txBox="1"/>
          <p:nvPr/>
        </p:nvSpPr>
        <p:spPr>
          <a:xfrm>
            <a:off x="176820" y="250521"/>
            <a:ext cx="110799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排序程序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升序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1F3DD6-0CEC-5E2F-1B16-56DA9915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73" y="0"/>
            <a:ext cx="6051458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411E82-CCB1-AB2F-ED04-09DA3B91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726" y="4569937"/>
            <a:ext cx="4697641" cy="2009232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73675B1-76E3-3829-C827-FAF979E6C219}"/>
              </a:ext>
            </a:extLst>
          </p:cNvPr>
          <p:cNvCxnSpPr>
            <a:cxnSpLocks/>
          </p:cNvCxnSpPr>
          <p:nvPr/>
        </p:nvCxnSpPr>
        <p:spPr>
          <a:xfrm>
            <a:off x="1578439" y="820455"/>
            <a:ext cx="2717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AD37ED3-A40E-9654-49DC-CCA14E3B9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092" y="712186"/>
            <a:ext cx="4346793" cy="165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0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E56C3D-A9F4-D44C-1972-0B501663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62" y="0"/>
            <a:ext cx="8588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85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C97958-9572-43F9-F128-C6C67B2C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596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要求：</a:t>
            </a:r>
            <a:endParaRPr lang="en-US" altLang="zh-CN" sz="2000" b="1" dirty="0"/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）在重定向流水线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处理器的数据通路上运行</a:t>
            </a:r>
            <a:r>
              <a:rPr lang="en-US" altLang="zh-CN" sz="1800" b="1" dirty="0">
                <a:solidFill>
                  <a:srgbClr val="FF0000"/>
                </a:solidFill>
              </a:rPr>
              <a:t>test1.hex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test2.hex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test3.hex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 err="1">
                <a:solidFill>
                  <a:srgbClr val="FF0000"/>
                </a:solidFill>
              </a:rPr>
              <a:t>fib_mips.hex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 err="1">
                <a:solidFill>
                  <a:srgbClr val="FF0000"/>
                </a:solidFill>
              </a:rPr>
              <a:t>sum_mips.hex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sort1_mips.hex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sort2_mips.hex</a:t>
            </a:r>
            <a:r>
              <a:rPr lang="zh-CN" altLang="en-US" sz="1800" b="1" dirty="0"/>
              <a:t>等程序，记录每个程序运行后的</a:t>
            </a:r>
            <a:r>
              <a:rPr lang="zh-CN" altLang="en-US" sz="1800" b="1" dirty="0">
                <a:solidFill>
                  <a:srgbClr val="FF0000"/>
                </a:solidFill>
              </a:rPr>
              <a:t>总周期数</a:t>
            </a:r>
            <a:r>
              <a:rPr lang="zh-CN" altLang="en-US" sz="1800" b="1" dirty="0"/>
              <a:t>，并与气泡流水线对应程序的总周期数进行比较，得出什么结论？</a:t>
            </a:r>
            <a:endParaRPr lang="en-US" altLang="zh-CN" sz="1800" b="1" dirty="0"/>
          </a:p>
          <a:p>
            <a:pPr lvl="1"/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）在重定向流水线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处理器的数据通路上</a:t>
            </a:r>
            <a:r>
              <a:rPr lang="zh-CN" altLang="en-US" sz="1800" b="1" dirty="0">
                <a:solidFill>
                  <a:srgbClr val="FF0000"/>
                </a:solidFill>
              </a:rPr>
              <a:t>运行教材</a:t>
            </a:r>
            <a:r>
              <a:rPr lang="en-US" altLang="zh-CN" sz="1800" b="1" dirty="0">
                <a:solidFill>
                  <a:srgbClr val="FF0000"/>
                </a:solidFill>
              </a:rPr>
              <a:t>P275</a:t>
            </a:r>
            <a:r>
              <a:rPr lang="zh-CN" altLang="en-US" sz="1800" b="1" dirty="0">
                <a:solidFill>
                  <a:srgbClr val="FF0000"/>
                </a:solidFill>
              </a:rPr>
              <a:t>例</a:t>
            </a:r>
            <a:r>
              <a:rPr lang="en-US" altLang="zh-CN" sz="1800" b="1" dirty="0">
                <a:solidFill>
                  <a:srgbClr val="FF0000"/>
                </a:solidFill>
              </a:rPr>
              <a:t>7.2</a:t>
            </a:r>
            <a:r>
              <a:rPr lang="zh-CN" altLang="en-US" sz="1800" b="1" dirty="0">
                <a:solidFill>
                  <a:srgbClr val="FF0000"/>
                </a:solidFill>
              </a:rPr>
              <a:t>的程序</a:t>
            </a:r>
            <a:r>
              <a:rPr lang="zh-CN" altLang="en-US" sz="1800" b="1" dirty="0"/>
              <a:t>，给出该程序运行后的时空图，并与教材上的图</a:t>
            </a:r>
            <a:r>
              <a:rPr lang="en-US" altLang="zh-CN" sz="1800" b="1" dirty="0"/>
              <a:t>7.28</a:t>
            </a:r>
            <a:r>
              <a:rPr lang="zh-CN" altLang="en-US" sz="1800" b="1" dirty="0"/>
              <a:t>进行比较，观测是否一致？</a:t>
            </a:r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）分析重定向流水线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</a:t>
            </a:r>
            <a:r>
              <a:rPr lang="zh-CN" altLang="en-US" sz="1800" b="1" dirty="0">
                <a:solidFill>
                  <a:srgbClr val="FF0000"/>
                </a:solidFill>
              </a:rPr>
              <a:t>数据通路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）分析重定向流水线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</a:t>
            </a:r>
            <a:r>
              <a:rPr lang="zh-CN" altLang="en-US" sz="1800" b="1" dirty="0">
                <a:solidFill>
                  <a:srgbClr val="FF0000"/>
                </a:solidFill>
              </a:rPr>
              <a:t>重定向检测电路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/>
          </a:p>
          <a:p>
            <a:pPr lvl="1"/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32932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6C4D9-014E-8A7F-CA26-E562EBDD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/>
              <a:t>4</a:t>
            </a:r>
            <a:r>
              <a:rPr lang="zh-CN" altLang="en-US" b="1" dirty="0"/>
              <a:t>、动态分支预测流水线</a:t>
            </a:r>
            <a:r>
              <a:rPr lang="en-US" altLang="zh-CN" b="1" dirty="0"/>
              <a:t>MIPS</a:t>
            </a:r>
            <a:r>
              <a:rPr lang="zh-CN" altLang="en-US" b="1" dirty="0"/>
              <a:t>处理器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750C6-907C-E0AA-3B87-61644D94A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b="1" dirty="0"/>
              <a:t>采用重定向机制后，只有少数</a:t>
            </a:r>
            <a:r>
              <a:rPr lang="en-US" altLang="zh-CN" sz="1800" b="1" dirty="0"/>
              <a:t>Load-Use</a:t>
            </a:r>
            <a:r>
              <a:rPr lang="zh-CN" altLang="en-US" sz="1800" b="1" dirty="0"/>
              <a:t>相关才需要插入气泡，此时流水线中的控制冲突对性能影响最大。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动态分支预测技术依据分支指令的分支跳转历史，不断地动态调整预测策略，提升预测准确率，在</a:t>
            </a:r>
            <a:r>
              <a:rPr lang="en-US" altLang="zh-CN" sz="1800" b="1" dirty="0"/>
              <a:t>ID</a:t>
            </a:r>
            <a:r>
              <a:rPr lang="zh-CN" altLang="en-US" sz="1800" b="1" dirty="0"/>
              <a:t>段提前预取正确的指令，以避免分支指令后续指令被清空，提升流水线性能。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通过改造重定向流水线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处理器，增加</a:t>
            </a:r>
            <a:r>
              <a:rPr lang="zh-CN" altLang="en-US" sz="1800" b="1" dirty="0">
                <a:solidFill>
                  <a:srgbClr val="FF0000"/>
                </a:solidFill>
              </a:rPr>
              <a:t>动态分支预测逻辑</a:t>
            </a:r>
            <a:r>
              <a:rPr lang="zh-CN" altLang="en-US" sz="1800" b="1" dirty="0"/>
              <a:t>，从而优化流水线性能。</a:t>
            </a:r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FE0E91-8A59-EBA9-CCBA-74C4095A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84" y="5083817"/>
            <a:ext cx="6768230" cy="11841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3E0156-676D-8C77-1241-CE62776E05D5}"/>
              </a:ext>
            </a:extLst>
          </p:cNvPr>
          <p:cNvSpPr txBox="1"/>
          <p:nvPr/>
        </p:nvSpPr>
        <p:spPr>
          <a:xfrm>
            <a:off x="2430049" y="4500710"/>
            <a:ext cx="341632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动态分支预测流水线的控制信号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F31751-01F3-E6AA-D72A-5DF5C6036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687" y="4629477"/>
            <a:ext cx="3994651" cy="4543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7268D4-C5F9-62C2-D102-5D64B68A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687" y="5374201"/>
            <a:ext cx="3994651" cy="5123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4A1799-63F5-3B68-7482-2016F8215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687" y="6176963"/>
            <a:ext cx="3994651" cy="4795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47727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283BA2-D837-B521-BB01-CB2C20D0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35" y="0"/>
            <a:ext cx="6487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84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20360-38C3-D2FD-3472-415957CB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1B73F-AC39-9C46-2343-266F19902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75A399-C279-A67F-0E3B-D724292C058C}"/>
              </a:ext>
            </a:extLst>
          </p:cNvPr>
          <p:cNvGrpSpPr/>
          <p:nvPr/>
        </p:nvGrpSpPr>
        <p:grpSpPr>
          <a:xfrm>
            <a:off x="251453" y="0"/>
            <a:ext cx="11689093" cy="6864263"/>
            <a:chOff x="251453" y="0"/>
            <a:chExt cx="11689093" cy="686426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616872-AD30-8DD0-9448-190AA3B8C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53" y="0"/>
              <a:ext cx="11689093" cy="6858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C17EE2B-216B-DA85-E300-50DAA8C9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3888" y="6249270"/>
              <a:ext cx="7737635" cy="614993"/>
            </a:xfrm>
            <a:prstGeom prst="rect">
              <a:avLst/>
            </a:prstGeom>
          </p:spPr>
        </p:pic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B5849297-AA49-7439-7674-5118EA9556B0}"/>
              </a:ext>
            </a:extLst>
          </p:cNvPr>
          <p:cNvSpPr/>
          <p:nvPr/>
        </p:nvSpPr>
        <p:spPr>
          <a:xfrm>
            <a:off x="2455103" y="1478070"/>
            <a:ext cx="1308968" cy="5777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922147A-DDD6-7E27-7436-4C49AEE7F23B}"/>
              </a:ext>
            </a:extLst>
          </p:cNvPr>
          <p:cNvSpPr/>
          <p:nvPr/>
        </p:nvSpPr>
        <p:spPr>
          <a:xfrm>
            <a:off x="5620006" y="459289"/>
            <a:ext cx="1413358" cy="655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2D426E1-9EE2-1931-07F5-4A88865A49AC}"/>
              </a:ext>
            </a:extLst>
          </p:cNvPr>
          <p:cNvSpPr/>
          <p:nvPr/>
        </p:nvSpPr>
        <p:spPr>
          <a:xfrm>
            <a:off x="954071" y="3632546"/>
            <a:ext cx="1043833" cy="7265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5FBF34E-A4C4-D97C-A146-D06343D2EFF7}"/>
              </a:ext>
            </a:extLst>
          </p:cNvPr>
          <p:cNvSpPr/>
          <p:nvPr/>
        </p:nvSpPr>
        <p:spPr>
          <a:xfrm>
            <a:off x="2613766" y="4931071"/>
            <a:ext cx="1164920" cy="3862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6951A30-20F4-25B3-1F36-7A0593D09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004" y="6362049"/>
            <a:ext cx="934948" cy="38943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1F11D74-5826-ECE8-075F-012C99E020C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588707" y="5117676"/>
            <a:ext cx="912771" cy="1244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554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6B2166-DC88-C67E-1FCF-0F68920B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24" y="0"/>
            <a:ext cx="9016308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6D0A4D-78DE-6A60-7150-6424948F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536" y="1802627"/>
            <a:ext cx="1985371" cy="1626373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B578068-AF9B-83B2-D9ED-003E086F56B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551096" y="3429000"/>
            <a:ext cx="1507126" cy="1938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DA3730B-A6FA-CBFC-C1FD-6284222B982D}"/>
              </a:ext>
            </a:extLst>
          </p:cNvPr>
          <p:cNvSpPr txBox="1"/>
          <p:nvPr/>
        </p:nvSpPr>
        <p:spPr>
          <a:xfrm>
            <a:off x="126716" y="250521"/>
            <a:ext cx="1338828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BHT</a:t>
            </a:r>
          </a:p>
          <a:p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分支历史表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56500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E023101-A186-A9F8-A8C0-9BA2B2C3CF5F}"/>
              </a:ext>
            </a:extLst>
          </p:cNvPr>
          <p:cNvSpPr txBox="1"/>
          <p:nvPr/>
        </p:nvSpPr>
        <p:spPr>
          <a:xfrm>
            <a:off x="176820" y="250521"/>
            <a:ext cx="123623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测试程序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test1.asm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5728EA-AF05-6CD3-553C-1CD71F78CE21}"/>
              </a:ext>
            </a:extLst>
          </p:cNvPr>
          <p:cNvSpPr txBox="1"/>
          <p:nvPr/>
        </p:nvSpPr>
        <p:spPr>
          <a:xfrm>
            <a:off x="200417" y="1340285"/>
            <a:ext cx="1783904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测试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条分支指令的控制相关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163C4A-78CD-F660-B9E1-198835DD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77" y="0"/>
            <a:ext cx="724046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F081DE-8690-071A-CEF6-7BF35356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913" y="2075931"/>
            <a:ext cx="3405823" cy="1353069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70EF8D9-6011-CA5A-9A12-E1227E354F56}"/>
              </a:ext>
            </a:extLst>
          </p:cNvPr>
          <p:cNvCxnSpPr>
            <a:cxnSpLocks/>
          </p:cNvCxnSpPr>
          <p:nvPr/>
        </p:nvCxnSpPr>
        <p:spPr>
          <a:xfrm>
            <a:off x="2367419" y="876822"/>
            <a:ext cx="34571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374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E3D984C-A754-0266-DDE6-D30DC9487CDE}"/>
              </a:ext>
            </a:extLst>
          </p:cNvPr>
          <p:cNvSpPr txBox="1"/>
          <p:nvPr/>
        </p:nvSpPr>
        <p:spPr>
          <a:xfrm>
            <a:off x="176820" y="250521"/>
            <a:ext cx="123623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测试程序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test2.asm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9C275B-C1AA-61B8-9826-7F1E35AF5934}"/>
              </a:ext>
            </a:extLst>
          </p:cNvPr>
          <p:cNvSpPr txBox="1"/>
          <p:nvPr/>
        </p:nvSpPr>
        <p:spPr>
          <a:xfrm>
            <a:off x="200417" y="1340285"/>
            <a:ext cx="141577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测试数据相关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78260F-D3DA-C705-3860-E3A5983ADA39}"/>
              </a:ext>
            </a:extLst>
          </p:cNvPr>
          <p:cNvGrpSpPr/>
          <p:nvPr/>
        </p:nvGrpSpPr>
        <p:grpSpPr>
          <a:xfrm>
            <a:off x="2795606" y="0"/>
            <a:ext cx="4533998" cy="6713951"/>
            <a:chOff x="2795606" y="0"/>
            <a:chExt cx="4533998" cy="67139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2AB7725-82E3-86A2-437C-F2321CF08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5606" y="0"/>
              <a:ext cx="4533998" cy="579955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301061C-13B9-2C53-6529-6CA4F847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5606" y="5577904"/>
              <a:ext cx="3736717" cy="1136047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A5BCAAE-8DB3-4D19-7B7A-41802569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518" y="1194235"/>
            <a:ext cx="4352493" cy="1683284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A5AA176-0822-EF43-5D43-1F4973430A23}"/>
              </a:ext>
            </a:extLst>
          </p:cNvPr>
          <p:cNvCxnSpPr>
            <a:cxnSpLocks/>
          </p:cNvCxnSpPr>
          <p:nvPr/>
        </p:nvCxnSpPr>
        <p:spPr>
          <a:xfrm>
            <a:off x="2887249" y="732773"/>
            <a:ext cx="16158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729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DEDCCA7-8F82-1C94-F9A8-83AF6A3A22BD}"/>
              </a:ext>
            </a:extLst>
          </p:cNvPr>
          <p:cNvSpPr txBox="1"/>
          <p:nvPr/>
        </p:nvSpPr>
        <p:spPr>
          <a:xfrm>
            <a:off x="176820" y="250521"/>
            <a:ext cx="123623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测试程序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test3.asm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43483D-AE91-F33C-035B-1D4AF56CA251}"/>
              </a:ext>
            </a:extLst>
          </p:cNvPr>
          <p:cNvSpPr txBox="1"/>
          <p:nvPr/>
        </p:nvSpPr>
        <p:spPr>
          <a:xfrm>
            <a:off x="200417" y="1340285"/>
            <a:ext cx="363272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测试教材</a:t>
            </a:r>
            <a:r>
              <a:rPr lang="en-US" altLang="zh-CN" sz="1600" b="1" dirty="0"/>
              <a:t>P267</a:t>
            </a:r>
            <a:r>
              <a:rPr lang="zh-CN" altLang="en-US" sz="1600" b="1" dirty="0"/>
              <a:t>上的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条指令的数据相关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6A6DA4-EC90-7E1D-2386-A3D9811C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26" y="0"/>
            <a:ext cx="4804907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96ABD-28F6-1362-BD1D-8D098E17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740" y="848271"/>
            <a:ext cx="3078664" cy="119610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F167204-D0B6-1762-7372-0972DDC955AD}"/>
              </a:ext>
            </a:extLst>
          </p:cNvPr>
          <p:cNvCxnSpPr>
            <a:cxnSpLocks/>
          </p:cNvCxnSpPr>
          <p:nvPr/>
        </p:nvCxnSpPr>
        <p:spPr>
          <a:xfrm>
            <a:off x="4196218" y="651353"/>
            <a:ext cx="26555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51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A70BF8-F23F-4004-5194-AFA048AB7DBE}"/>
              </a:ext>
            </a:extLst>
          </p:cNvPr>
          <p:cNvSpPr txBox="1"/>
          <p:nvPr/>
        </p:nvSpPr>
        <p:spPr>
          <a:xfrm>
            <a:off x="176820" y="250521"/>
            <a:ext cx="123623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测试程序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</a:p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test4.asm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12315F-2FA9-DEC4-AEDF-C3491A1CD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85" y="0"/>
            <a:ext cx="4355013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A5F56D-A436-8E56-F109-B975CE53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687" y="0"/>
            <a:ext cx="4751723" cy="685800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D0A66EC-FE3D-58E1-C2A8-5EAE97DACC23}"/>
              </a:ext>
            </a:extLst>
          </p:cNvPr>
          <p:cNvCxnSpPr>
            <a:cxnSpLocks/>
          </p:cNvCxnSpPr>
          <p:nvPr/>
        </p:nvCxnSpPr>
        <p:spPr>
          <a:xfrm>
            <a:off x="1979113" y="613777"/>
            <a:ext cx="15845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119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21C9294-517E-F669-AEB7-A9486B2E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49" y="0"/>
            <a:ext cx="9303027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11F718-9DB7-F41C-8035-68A39E7A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077" y="1656319"/>
            <a:ext cx="3786548" cy="13683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6D6001-1DF2-5948-0FD1-B6B40505D5E7}"/>
              </a:ext>
            </a:extLst>
          </p:cNvPr>
          <p:cNvSpPr txBox="1"/>
          <p:nvPr/>
        </p:nvSpPr>
        <p:spPr>
          <a:xfrm>
            <a:off x="176820" y="250521"/>
            <a:ext cx="1569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求累加和程序</a:t>
            </a:r>
            <a:endParaRPr lang="zh-CN" altLang="en-US" b="1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7909B1D-5910-EC98-8AE7-6424C6570E25}"/>
              </a:ext>
            </a:extLst>
          </p:cNvPr>
          <p:cNvCxnSpPr>
            <a:cxnSpLocks/>
          </p:cNvCxnSpPr>
          <p:nvPr/>
        </p:nvCxnSpPr>
        <p:spPr>
          <a:xfrm>
            <a:off x="2267211" y="1390389"/>
            <a:ext cx="3770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87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62931A-52C7-2A65-560C-3F2FED35C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8" y="97350"/>
            <a:ext cx="7655073" cy="676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63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A67E9F4-AA10-35AF-3A0A-9B620D14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07" y="0"/>
            <a:ext cx="663013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255D13-821E-0F6A-3514-7F0B4497875D}"/>
              </a:ext>
            </a:extLst>
          </p:cNvPr>
          <p:cNvSpPr txBox="1"/>
          <p:nvPr/>
        </p:nvSpPr>
        <p:spPr>
          <a:xfrm>
            <a:off x="176820" y="250521"/>
            <a:ext cx="142378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求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Fib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数程序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C13793-2706-229D-75BE-65818BA6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422" y="4760599"/>
            <a:ext cx="5138002" cy="1965877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B0768D9-AD27-F47E-A9DA-E5CF5C279C7B}"/>
              </a:ext>
            </a:extLst>
          </p:cNvPr>
          <p:cNvCxnSpPr>
            <a:cxnSpLocks/>
          </p:cNvCxnSpPr>
          <p:nvPr/>
        </p:nvCxnSpPr>
        <p:spPr>
          <a:xfrm>
            <a:off x="1803907" y="732773"/>
            <a:ext cx="3770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7EE86B04-5279-5AB9-38C7-DC01D44C7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620" y="1464635"/>
            <a:ext cx="3874677" cy="15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0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9056CFA-2B3A-BBCD-46C0-E082DE699082}"/>
              </a:ext>
            </a:extLst>
          </p:cNvPr>
          <p:cNvSpPr txBox="1"/>
          <p:nvPr/>
        </p:nvSpPr>
        <p:spPr>
          <a:xfrm>
            <a:off x="176820" y="250521"/>
            <a:ext cx="110799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排序程序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降序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E64B19-C1E1-503D-28F1-6652D384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07" y="0"/>
            <a:ext cx="62579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16924B-43C9-990A-D73B-0ECE3271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726" y="4569937"/>
            <a:ext cx="4697641" cy="200923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96AB4F3-9E71-5C2C-1385-F5DD593BED2B}"/>
              </a:ext>
            </a:extLst>
          </p:cNvPr>
          <p:cNvCxnSpPr>
            <a:cxnSpLocks/>
          </p:cNvCxnSpPr>
          <p:nvPr/>
        </p:nvCxnSpPr>
        <p:spPr>
          <a:xfrm>
            <a:off x="1578439" y="820455"/>
            <a:ext cx="2717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A650AA23-674B-A753-3FE9-9BEB509E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86" y="983387"/>
            <a:ext cx="4087519" cy="16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36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B54550-4D2E-1DDA-8CF9-1870B110D3CA}"/>
              </a:ext>
            </a:extLst>
          </p:cNvPr>
          <p:cNvSpPr txBox="1"/>
          <p:nvPr/>
        </p:nvSpPr>
        <p:spPr>
          <a:xfrm>
            <a:off x="176820" y="250521"/>
            <a:ext cx="110799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排序程序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升序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1F3DD6-0CEC-5E2F-1B16-56DA9915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73" y="0"/>
            <a:ext cx="6051458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411E82-CCB1-AB2F-ED04-09DA3B91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726" y="4569937"/>
            <a:ext cx="4697641" cy="2009232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73675B1-76E3-3829-C827-FAF979E6C219}"/>
              </a:ext>
            </a:extLst>
          </p:cNvPr>
          <p:cNvCxnSpPr>
            <a:cxnSpLocks/>
          </p:cNvCxnSpPr>
          <p:nvPr/>
        </p:nvCxnSpPr>
        <p:spPr>
          <a:xfrm>
            <a:off x="1578439" y="820455"/>
            <a:ext cx="2717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AD37ED3-A40E-9654-49DC-CCA14E3B9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092" y="712186"/>
            <a:ext cx="4346793" cy="165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56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C97958-9572-43F9-F128-C6C67B2C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596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要求：</a:t>
            </a:r>
            <a:endParaRPr lang="en-US" altLang="zh-CN" sz="2000" b="1" dirty="0"/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）在动态分支预测流水线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处理器的数据通路上运行</a:t>
            </a:r>
            <a:r>
              <a:rPr lang="en-US" altLang="zh-CN" sz="1800" b="1" dirty="0">
                <a:solidFill>
                  <a:srgbClr val="FF0000"/>
                </a:solidFill>
              </a:rPr>
              <a:t>test1.hex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test2.hex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test3.hex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test4.hex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 err="1">
                <a:solidFill>
                  <a:srgbClr val="FF0000"/>
                </a:solidFill>
              </a:rPr>
              <a:t>fib_mips.hex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 err="1">
                <a:solidFill>
                  <a:srgbClr val="FF0000"/>
                </a:solidFill>
              </a:rPr>
              <a:t>sum_mips.hex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sort1_mips.hex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sort2_mips.hex</a:t>
            </a:r>
            <a:r>
              <a:rPr lang="zh-CN" altLang="en-US" sz="1800" b="1" dirty="0"/>
              <a:t>等程序，记录每个程序运行后的</a:t>
            </a:r>
            <a:r>
              <a:rPr lang="zh-CN" altLang="en-US" sz="1800" b="1" dirty="0">
                <a:solidFill>
                  <a:srgbClr val="FF0000"/>
                </a:solidFill>
              </a:rPr>
              <a:t>总周期数</a:t>
            </a:r>
            <a:r>
              <a:rPr lang="zh-CN" altLang="en-US" sz="1800" b="1" dirty="0"/>
              <a:t>，并与气泡流水线、重定向流水线对应程序的总周期数进行比较，得出什么结论？</a:t>
            </a:r>
            <a:endParaRPr lang="en-US" altLang="zh-CN" sz="1800" b="1" dirty="0"/>
          </a:p>
          <a:p>
            <a:pPr lvl="1"/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）分析动态分支预测流水线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</a:t>
            </a:r>
            <a:r>
              <a:rPr lang="zh-CN" altLang="en-US" sz="1800" b="1" dirty="0">
                <a:solidFill>
                  <a:srgbClr val="FF0000"/>
                </a:solidFill>
              </a:rPr>
              <a:t>数据通路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）分析动态分支预测流水线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</a:t>
            </a:r>
            <a:r>
              <a:rPr lang="en-US" altLang="zh-CN" sz="1800" b="1" dirty="0">
                <a:solidFill>
                  <a:srgbClr val="FF0000"/>
                </a:solidFill>
              </a:rPr>
              <a:t>BHT</a:t>
            </a:r>
            <a:r>
              <a:rPr lang="zh-CN" altLang="en-US" sz="1800" b="1" dirty="0">
                <a:solidFill>
                  <a:srgbClr val="FF0000"/>
                </a:solidFill>
              </a:rPr>
              <a:t>（分支历史表）电路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/>
          </a:p>
          <a:p>
            <a:pPr lvl="1"/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87878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926E2-EEEF-EB6C-0385-56DDAA32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实验报告文件提交要求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64467-24F5-F373-68F2-5C71551B4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、请按照</a:t>
            </a:r>
            <a:r>
              <a:rPr lang="en-US" altLang="zh-CN" sz="1800" b="1" dirty="0"/>
              <a:t>FTP</a:t>
            </a:r>
            <a:r>
              <a:rPr lang="zh-CN" altLang="en-US" sz="1800" b="1" dirty="0"/>
              <a:t>上的实验报告模板（</a:t>
            </a:r>
            <a:r>
              <a:rPr lang="zh-CN" altLang="en-US" sz="1800" b="1" dirty="0">
                <a:solidFill>
                  <a:srgbClr val="FF0000"/>
                </a:solidFill>
              </a:rPr>
              <a:t>厦门大学计算机组成原理实验报告样本（第</a:t>
            </a:r>
            <a:r>
              <a:rPr lang="en-US" altLang="zh-CN" sz="1800" b="1" dirty="0">
                <a:solidFill>
                  <a:srgbClr val="FF0000"/>
                </a:solidFill>
              </a:rPr>
              <a:t>6</a:t>
            </a:r>
            <a:r>
              <a:rPr lang="zh-CN" altLang="en-US" sz="1800" b="1" dirty="0">
                <a:solidFill>
                  <a:srgbClr val="FF0000"/>
                </a:solidFill>
              </a:rPr>
              <a:t>次实验）</a:t>
            </a:r>
            <a:r>
              <a:rPr lang="en-US" altLang="zh-CN" sz="1800" b="1" dirty="0">
                <a:solidFill>
                  <a:srgbClr val="FF0000"/>
                </a:solidFill>
              </a:rPr>
              <a:t>.docx</a:t>
            </a:r>
            <a:r>
              <a:rPr lang="zh-CN" altLang="en-US" sz="1800" b="1" dirty="0"/>
              <a:t>），撰写实验报告（</a:t>
            </a:r>
            <a:r>
              <a:rPr lang="en-US" altLang="zh-CN" sz="1800" b="1" dirty="0"/>
              <a:t>Word</a:t>
            </a:r>
            <a:r>
              <a:rPr lang="zh-CN" altLang="en-US" sz="1800" b="1" dirty="0"/>
              <a:t>版本</a:t>
            </a:r>
            <a:r>
              <a:rPr lang="en-US" altLang="zh-CN" sz="1800" b="1" dirty="0"/>
              <a:t>/PDF</a:t>
            </a:r>
            <a:r>
              <a:rPr lang="zh-CN" altLang="en-US" sz="1800" b="1" dirty="0"/>
              <a:t>版本），实验报告命名为：</a:t>
            </a:r>
            <a:r>
              <a:rPr lang="zh-CN" altLang="en-US" sz="1800" b="1" dirty="0">
                <a:solidFill>
                  <a:srgbClr val="FF0000"/>
                </a:solidFill>
              </a:rPr>
              <a:t>学号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姓名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第</a:t>
            </a:r>
            <a:r>
              <a:rPr lang="en-US" altLang="zh-CN" sz="1800" b="1" dirty="0">
                <a:solidFill>
                  <a:srgbClr val="FF0000"/>
                </a:solidFill>
              </a:rPr>
              <a:t>6</a:t>
            </a:r>
            <a:r>
              <a:rPr lang="zh-CN" altLang="en-US" sz="1800" b="1" dirty="0">
                <a:solidFill>
                  <a:srgbClr val="FF0000"/>
                </a:solidFill>
              </a:rPr>
              <a:t>次实验报告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2</a:t>
            </a:r>
            <a:r>
              <a:rPr lang="zh-CN" altLang="en-US" sz="1800" b="1" dirty="0"/>
              <a:t>、将实验报告（</a:t>
            </a:r>
            <a:r>
              <a:rPr lang="en-US" altLang="zh-CN" sz="1800" b="1" dirty="0"/>
              <a:t>PDF</a:t>
            </a:r>
            <a:r>
              <a:rPr lang="zh-CN" altLang="en-US" sz="1800" b="1" dirty="0"/>
              <a:t>版本）上传到</a:t>
            </a:r>
            <a:r>
              <a:rPr lang="en-US" altLang="zh-CN" sz="1800" b="1" dirty="0"/>
              <a:t>FTP</a:t>
            </a:r>
            <a:r>
              <a:rPr lang="zh-CN" altLang="en-US" sz="1800" b="1" dirty="0"/>
              <a:t>上，第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次实验报告提交</a:t>
            </a:r>
            <a:r>
              <a:rPr lang="zh-CN" altLang="en-US" sz="1800" b="1" dirty="0">
                <a:solidFill>
                  <a:srgbClr val="FF0000"/>
                </a:solidFill>
              </a:rPr>
              <a:t>截止时间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周内）</a:t>
            </a:r>
          </a:p>
        </p:txBody>
      </p:sp>
    </p:spTree>
    <p:extLst>
      <p:ext uri="{BB962C8B-B14F-4D97-AF65-F5344CB8AC3E}">
        <p14:creationId xmlns:p14="http://schemas.microsoft.com/office/powerpoint/2010/main" val="272448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31A1B-034D-ED53-FA26-D92A8FE1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C96FD1-DAAA-496C-4A8B-580A8CDB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C5C224-2E46-86FB-3E31-233009DB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33" y="0"/>
            <a:ext cx="1135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AFA4DA-0ADA-8024-93EB-E973C65F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338" y="0"/>
            <a:ext cx="9433368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2CC7E2-81C6-B85D-7FB7-008E5E68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38" y="989556"/>
            <a:ext cx="578455" cy="56680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7F8F39-1A71-33D5-DF20-0D9B632D834C}"/>
              </a:ext>
            </a:extLst>
          </p:cNvPr>
          <p:cNvSpPr txBox="1"/>
          <p:nvPr/>
        </p:nvSpPr>
        <p:spPr>
          <a:xfrm>
            <a:off x="6231691" y="6400799"/>
            <a:ext cx="534121" cy="24622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接</a:t>
            </a:r>
            <a:r>
              <a:rPr lang="en-US" altLang="zh-CN" sz="1000" b="1" dirty="0"/>
              <a:t>RST</a:t>
            </a:r>
            <a:endParaRPr lang="zh-CN" altLang="en-US" sz="1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E1F675-A9C2-BD33-2AFA-0979DC33C88D}"/>
              </a:ext>
            </a:extLst>
          </p:cNvPr>
          <p:cNvSpPr txBox="1"/>
          <p:nvPr/>
        </p:nvSpPr>
        <p:spPr>
          <a:xfrm>
            <a:off x="4467613" y="4116892"/>
            <a:ext cx="697627" cy="24622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接高电平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CD9827-F281-8919-C6ED-380880371CE1}"/>
              </a:ext>
            </a:extLst>
          </p:cNvPr>
          <p:cNvSpPr txBox="1"/>
          <p:nvPr/>
        </p:nvSpPr>
        <p:spPr>
          <a:xfrm>
            <a:off x="176820" y="250521"/>
            <a:ext cx="21451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① </a:t>
            </a:r>
            <a:r>
              <a:rPr lang="en-US" altLang="zh-CN" b="1" dirty="0"/>
              <a:t>IF/ID</a:t>
            </a:r>
            <a:r>
              <a:rPr lang="zh-CN" altLang="en-US" b="1" dirty="0"/>
              <a:t>流水寄存器</a:t>
            </a:r>
          </a:p>
        </p:txBody>
      </p:sp>
    </p:spTree>
    <p:extLst>
      <p:ext uri="{BB962C8B-B14F-4D97-AF65-F5344CB8AC3E}">
        <p14:creationId xmlns:p14="http://schemas.microsoft.com/office/powerpoint/2010/main" val="79876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4C78E-F986-2673-CE6F-F85EF92E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152" y="0"/>
            <a:ext cx="406969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3FDB92-B2B3-C4D9-712F-10202043E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803" y="682669"/>
            <a:ext cx="616151" cy="59561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056FDD-5634-DD86-19F3-F78A8312533A}"/>
              </a:ext>
            </a:extLst>
          </p:cNvPr>
          <p:cNvSpPr txBox="1"/>
          <p:nvPr/>
        </p:nvSpPr>
        <p:spPr>
          <a:xfrm>
            <a:off x="176820" y="250521"/>
            <a:ext cx="22252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② </a:t>
            </a:r>
            <a:r>
              <a:rPr lang="en-US" altLang="zh-CN" b="1" dirty="0"/>
              <a:t>ID/EX</a:t>
            </a:r>
            <a:r>
              <a:rPr lang="zh-CN" altLang="en-US" b="1" dirty="0"/>
              <a:t>流水寄存器</a:t>
            </a:r>
          </a:p>
        </p:txBody>
      </p:sp>
    </p:spTree>
    <p:extLst>
      <p:ext uri="{BB962C8B-B14F-4D97-AF65-F5344CB8AC3E}">
        <p14:creationId xmlns:p14="http://schemas.microsoft.com/office/powerpoint/2010/main" val="1899665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6533CC-B26A-CB91-FB69-DAB54D3E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413" y="0"/>
            <a:ext cx="4453173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B2CDE1-E237-FCA1-C7DA-E89E59C6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3" y="619853"/>
            <a:ext cx="772486" cy="58997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5A63B5-5559-46D2-D346-A48D63B88550}"/>
              </a:ext>
            </a:extLst>
          </p:cNvPr>
          <p:cNvSpPr txBox="1"/>
          <p:nvPr/>
        </p:nvSpPr>
        <p:spPr>
          <a:xfrm>
            <a:off x="176820" y="250521"/>
            <a:ext cx="25394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③ 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EX</a:t>
            </a:r>
            <a:r>
              <a:rPr lang="en-US" altLang="zh-CN" b="1" dirty="0"/>
              <a:t>/MEM</a:t>
            </a:r>
            <a:r>
              <a:rPr lang="zh-CN" altLang="en-US" b="1" dirty="0"/>
              <a:t>流水寄存器</a:t>
            </a:r>
          </a:p>
        </p:txBody>
      </p:sp>
    </p:spTree>
    <p:extLst>
      <p:ext uri="{BB962C8B-B14F-4D97-AF65-F5344CB8AC3E}">
        <p14:creationId xmlns:p14="http://schemas.microsoft.com/office/powerpoint/2010/main" val="1233904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4534</TotalTime>
  <Words>1727</Words>
  <Application>Microsoft Office PowerPoint</Application>
  <PresentationFormat>宽屏</PresentationFormat>
  <Paragraphs>226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8" baseType="lpstr">
      <vt:lpstr>等线</vt:lpstr>
      <vt:lpstr>等线 Light</vt:lpstr>
      <vt:lpstr>Arial</vt:lpstr>
      <vt:lpstr>Office 主题​​</vt:lpstr>
      <vt:lpstr>《计算机组成原理实验》 （第六次）</vt:lpstr>
      <vt:lpstr>目录</vt:lpstr>
      <vt:lpstr>1、理想流水线MIPS处理器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2、气泡流水线MIPS处理器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3、重定向流水线MIPS处理器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4、动态分支预测流水线MIPS处理器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实验报告文件提交要求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Wenhua</dc:creator>
  <cp:lastModifiedBy>AaaZ ^_^</cp:lastModifiedBy>
  <cp:revision>23</cp:revision>
  <dcterms:created xsi:type="dcterms:W3CDTF">2023-05-01T14:38:13Z</dcterms:created>
  <dcterms:modified xsi:type="dcterms:W3CDTF">2023-05-27T16:22:13Z</dcterms:modified>
</cp:coreProperties>
</file>